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62"/>
  </p:notesMasterIdLst>
  <p:handoutMasterIdLst>
    <p:handoutMasterId r:id="rId63"/>
  </p:handoutMasterIdLst>
  <p:sldIdLst>
    <p:sldId id="256" r:id="rId2"/>
    <p:sldId id="414" r:id="rId3"/>
    <p:sldId id="263" r:id="rId4"/>
    <p:sldId id="264" r:id="rId5"/>
    <p:sldId id="287" r:id="rId6"/>
    <p:sldId id="266" r:id="rId7"/>
    <p:sldId id="314" r:id="rId8"/>
    <p:sldId id="290" r:id="rId9"/>
    <p:sldId id="335" r:id="rId10"/>
    <p:sldId id="330" r:id="rId11"/>
    <p:sldId id="334" r:id="rId12"/>
    <p:sldId id="337" r:id="rId13"/>
    <p:sldId id="340" r:id="rId14"/>
    <p:sldId id="339" r:id="rId15"/>
    <p:sldId id="341" r:id="rId16"/>
    <p:sldId id="345" r:id="rId17"/>
    <p:sldId id="347" r:id="rId18"/>
    <p:sldId id="343" r:id="rId19"/>
    <p:sldId id="348" r:id="rId20"/>
    <p:sldId id="349" r:id="rId21"/>
    <p:sldId id="350" r:id="rId22"/>
    <p:sldId id="352" r:id="rId23"/>
    <p:sldId id="361" r:id="rId24"/>
    <p:sldId id="362" r:id="rId25"/>
    <p:sldId id="363" r:id="rId26"/>
    <p:sldId id="364" r:id="rId27"/>
    <p:sldId id="365" r:id="rId28"/>
    <p:sldId id="268" r:id="rId29"/>
    <p:sldId id="368" r:id="rId30"/>
    <p:sldId id="272" r:id="rId31"/>
    <p:sldId id="369" r:id="rId32"/>
    <p:sldId id="377" r:id="rId33"/>
    <p:sldId id="404" r:id="rId34"/>
    <p:sldId id="405" r:id="rId35"/>
    <p:sldId id="406" r:id="rId36"/>
    <p:sldId id="407" r:id="rId37"/>
    <p:sldId id="408" r:id="rId38"/>
    <p:sldId id="409" r:id="rId39"/>
    <p:sldId id="410" r:id="rId40"/>
    <p:sldId id="353" r:id="rId41"/>
    <p:sldId id="398" r:id="rId42"/>
    <p:sldId id="399" r:id="rId43"/>
    <p:sldId id="400" r:id="rId44"/>
    <p:sldId id="402" r:id="rId45"/>
    <p:sldId id="403" r:id="rId46"/>
    <p:sldId id="397" r:id="rId47"/>
    <p:sldId id="354" r:id="rId48"/>
    <p:sldId id="355" r:id="rId49"/>
    <p:sldId id="356" r:id="rId50"/>
    <p:sldId id="416" r:id="rId51"/>
    <p:sldId id="359" r:id="rId52"/>
    <p:sldId id="319" r:id="rId53"/>
    <p:sldId id="322" r:id="rId54"/>
    <p:sldId id="323" r:id="rId55"/>
    <p:sldId id="324" r:id="rId56"/>
    <p:sldId id="366" r:id="rId57"/>
    <p:sldId id="367" r:id="rId58"/>
    <p:sldId id="415" r:id="rId59"/>
    <p:sldId id="360" r:id="rId60"/>
    <p:sldId id="285" r:id="rId61"/>
  </p:sldIdLst>
  <p:sldSz cx="12192000" cy="6858000"/>
  <p:notesSz cx="6858000" cy="9144000"/>
  <p:defaultTextStyle>
    <a:defPPr>
      <a:defRPr lang="zh-CN"/>
    </a:defPPr>
    <a:lvl1pPr marL="0" lvl="0"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Calibri" panose="020F0502020204030204" pitchFamily="34" charset="0"/>
        <a:ea typeface="SimSun"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Calibri" panose="020F0502020204030204" pitchFamily="34" charset="0"/>
        <a:ea typeface="SimSun"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Calibri" panose="020F0502020204030204" pitchFamily="34" charset="0"/>
        <a:ea typeface="SimSun"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Calibri" panose="020F0502020204030204" pitchFamily="34" charset="0"/>
        <a:ea typeface="SimSun"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Calibri" panose="020F0502020204030204" pitchFamily="34" charset="0"/>
        <a:ea typeface="SimSun"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Calibri" panose="020F0502020204030204" pitchFamily="34" charset="0"/>
        <a:ea typeface="SimSun"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Calibri" panose="020F0502020204030204" pitchFamily="34" charset="0"/>
        <a:ea typeface="SimSun"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Calibri" panose="020F0502020204030204" pitchFamily="34" charset="0"/>
        <a:ea typeface="SimSun"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Calibri" panose="020F0502020204030204" pitchFamily="34" charset="0"/>
        <a:ea typeface="SimSun" panose="02010600030101010101" pitchFamily="2" charset="-122"/>
        <a:cs typeface="+mn-cs"/>
      </a:defRPr>
    </a:lvl9pPr>
  </p:defaultTextStyle>
  <p:extLst>
    <p:ext uri="{EFAFB233-063F-42B5-8137-9DF3F51BA10A}">
      <p15:sldGuideLst xmlns:p15="http://schemas.microsoft.com/office/powerpoint/2012/main">
        <p15:guide id="1" orient="horz" pos="2148" userDrawn="1">
          <p15:clr>
            <a:srgbClr val="A4A3A4"/>
          </p15:clr>
        </p15:guide>
        <p15:guide id="2" pos="3803"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5033" autoAdjust="0"/>
  </p:normalViewPr>
  <p:slideViewPr>
    <p:cSldViewPr snapToGrid="0" showGuides="1">
      <p:cViewPr varScale="1">
        <p:scale>
          <a:sx n="82" d="100"/>
          <a:sy n="82" d="100"/>
        </p:scale>
        <p:origin x="691" y="-240"/>
      </p:cViewPr>
      <p:guideLst>
        <p:guide orient="horz" pos="2148"/>
        <p:guide pos="3803"/>
      </p:guideLst>
    </p:cSldViewPr>
  </p:slideViewPr>
  <p:notesTextViewPr>
    <p:cViewPr>
      <p:scale>
        <a:sx n="1" d="1"/>
        <a:sy n="1" d="1"/>
      </p:scale>
      <p:origin x="0" y="0"/>
    </p:cViewPr>
  </p:notesTextViewPr>
  <p:sorterViewPr showFormatting="0">
    <p:cViewPr>
      <p:scale>
        <a:sx n="100" d="100"/>
        <a:sy n="100" d="100"/>
      </p:scale>
      <p:origin x="0" y="-11064"/>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handoutMaster" Target="handoutMasters/handout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fontAlgn="base"/>
            <a:endParaRPr lang="zh-CN" altLang="en-US" strike="noStrike" noProof="1"/>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fontAlgn="base"/>
            <a:fld id="{0F9B84EA-7D68-4D60-9CB1-D50884785D1C}" type="datetimeFigureOut">
              <a:rPr lang="zh-CN" altLang="en-US" strike="noStrike" noProof="1" smtClean="0">
                <a:latin typeface="Calibri" panose="020F0502020204030204" pitchFamily="34" charset="0"/>
                <a:ea typeface="SimSun" panose="02010600030101010101" pitchFamily="2" charset="-122"/>
                <a:cs typeface="+mn-cs"/>
              </a:rPr>
              <a:t>2024/4/18</a:t>
            </a:fld>
            <a:endParaRPr lang="zh-CN" altLang="en-US" strike="noStrike" noProof="1"/>
          </a:p>
        </p:txBody>
      </p:sp>
      <p:sp>
        <p:nvSpPr>
          <p:cNvPr id="4" name="页脚占位符 3"/>
          <p:cNvSpPr>
            <a:spLocks noGrp="1"/>
          </p:cNvSpPr>
          <p:nvPr>
            <p:ph type="ftr" sz="quarter" idx="2"/>
          </p:nvPr>
        </p:nvSpPr>
        <p:spPr>
          <a:xfrm>
            <a:off x="0" y="8685213"/>
            <a:ext cx="2971800" cy="458788"/>
          </a:xfrm>
          <a:prstGeom prst="rect">
            <a:avLst/>
          </a:prstGeom>
        </p:spPr>
        <p:txBody>
          <a:bodyPr vert="horz" lIns="91440" tIns="45720" rIns="91440" bIns="45720" rtlCol="0" anchor="b"/>
          <a:lstStyle>
            <a:lvl1pPr algn="l">
              <a:defRPr sz="1200"/>
            </a:lvl1pPr>
          </a:lstStyle>
          <a:p>
            <a:pPr fontAlgn="base"/>
            <a:endParaRPr lang="zh-CN" altLang="en-US" strike="noStrike" noProof="1"/>
          </a:p>
        </p:txBody>
      </p:sp>
      <p:sp>
        <p:nvSpPr>
          <p:cNvPr id="5" name="灯片编号占位符 4"/>
          <p:cNvSpPr>
            <a:spLocks noGrp="1"/>
          </p:cNvSpPr>
          <p:nvPr>
            <p:ph type="sldNum" sz="quarter" idx="3"/>
          </p:nvPr>
        </p:nvSpPr>
        <p:spPr>
          <a:xfrm>
            <a:off x="3884613" y="8685213"/>
            <a:ext cx="2971800" cy="458788"/>
          </a:xfrm>
          <a:prstGeom prst="rect">
            <a:avLst/>
          </a:prstGeom>
        </p:spPr>
        <p:txBody>
          <a:bodyPr vert="horz" lIns="91440" tIns="45720" rIns="91440" bIns="45720" rtlCol="0" anchor="b"/>
          <a:lstStyle>
            <a:lvl1pPr algn="r">
              <a:defRPr sz="1200"/>
            </a:lvl1pPr>
          </a:lstStyle>
          <a:p>
            <a:pPr fontAlgn="base"/>
            <a:fld id="{8D4E0FC9-F1F8-4FAE-9988-3BA365CFD46F}" type="slidenum">
              <a:rPr lang="zh-CN" altLang="en-US" strike="noStrike" noProof="1" smtClean="0">
                <a:latin typeface="Calibri" panose="020F0502020204030204" pitchFamily="34" charset="0"/>
                <a:ea typeface="SimSun" panose="02010600030101010101" pitchFamily="2" charset="-122"/>
                <a:cs typeface="+mn-cs"/>
              </a:rPr>
              <a:t>‹#›</a:t>
            </a:fld>
            <a:endParaRPr lang="zh-CN" altLang="en-US" strike="noStrike" noProof="1"/>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fontAlgn="base"/>
            <a:endParaRPr lang="zh-CN" altLang="en-US" strike="noStrike" noProof="1"/>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fontAlgn="base"/>
            <a:fld id="{D2A48B96-639E-45A3-A0BA-2464DFDB1FAA}" type="datetimeFigureOut">
              <a:rPr lang="zh-CN" altLang="en-US" strike="noStrike" noProof="1" smtClean="0">
                <a:latin typeface="Calibri" panose="020F0502020204030204" pitchFamily="34" charset="0"/>
                <a:ea typeface="SimSun" panose="02010600030101010101" pitchFamily="2" charset="-122"/>
                <a:cs typeface="+mn-cs"/>
              </a:rPr>
              <a:t>2024/4/18</a:t>
            </a:fld>
            <a:endParaRPr lang="zh-CN" altLang="en-US" strike="noStrike" noProof="1"/>
          </a:p>
        </p:txBody>
      </p:sp>
      <p:sp>
        <p:nvSpPr>
          <p:cNvPr id="3076" name="幻灯片图像占位符 3"/>
          <p:cNvSpPr>
            <a:spLocks noGrp="1" noRot="1" noChangeAspect="1"/>
          </p:cNvSpPr>
          <p:nvPr>
            <p:ph type="sldImg"/>
          </p:nvPr>
        </p:nvSpPr>
        <p:spPr>
          <a:xfrm>
            <a:off x="685800" y="1143000"/>
            <a:ext cx="5486400" cy="3086100"/>
          </a:xfrm>
          <a:prstGeom prst="rect">
            <a:avLst/>
          </a:prstGeom>
          <a:noFill/>
          <a:ln w="12700" cap="flat" cmpd="sng">
            <a:solidFill>
              <a:srgbClr val="000000"/>
            </a:solidFill>
            <a:prstDash val="solid"/>
            <a:round/>
            <a:headEnd type="none" w="med" len="med"/>
            <a:tailEnd type="none" w="med" len="med"/>
          </a:ln>
        </p:spPr>
      </p:sp>
      <p:sp>
        <p:nvSpPr>
          <p:cNvPr id="3077" name="备注占位符 4"/>
          <p:cNvSpPr>
            <a:spLocks noGrp="1"/>
          </p:cNvSpPr>
          <p:nvPr>
            <p:ph type="body" sz="quarter"/>
          </p:nvPr>
        </p:nvSpPr>
        <p:spPr>
          <a:xfrm>
            <a:off x="685800" y="4400550"/>
            <a:ext cx="5486400" cy="3600450"/>
          </a:xfrm>
          <a:prstGeom prst="rect">
            <a:avLst/>
          </a:prstGeom>
          <a:noFill/>
          <a:ln w="9525">
            <a:noFill/>
          </a:ln>
        </p:spPr>
        <p:txBody>
          <a:bodyPr lIns="91440" tIns="45720" rIns="91440" bIns="45720" anchor="t"/>
          <a:lstStyle/>
          <a:p>
            <a:pPr lvl="0"/>
            <a:r>
              <a:rPr lang="zh-CN" altLang="en-US" dirty="0"/>
              <a:t>Click to edit Master text style</a:t>
            </a:r>
          </a:p>
          <a:p>
            <a:pPr lvl="1" indent="0"/>
            <a:r>
              <a:rPr lang="zh-CN" altLang="en-US" dirty="0"/>
              <a:t>Second level</a:t>
            </a:r>
          </a:p>
          <a:p>
            <a:pPr lvl="2" indent="0"/>
            <a:r>
              <a:rPr lang="zh-CN" altLang="en-US" dirty="0"/>
              <a:t>Third level</a:t>
            </a:r>
          </a:p>
          <a:p>
            <a:pPr lvl="3" indent="0"/>
            <a:r>
              <a:rPr lang="zh-CN" altLang="en-US" dirty="0"/>
              <a:t>Fourth level</a:t>
            </a:r>
          </a:p>
          <a:p>
            <a:pPr lvl="4" indent="0"/>
            <a:r>
              <a:rPr lang="zh-CN" altLang="en-US" dirty="0"/>
              <a:t>Fifth level</a:t>
            </a:r>
            <a:endParaRPr lang="zh-CN" altLang="en-US"/>
          </a:p>
        </p:txBody>
      </p:sp>
      <p:sp>
        <p:nvSpPr>
          <p:cNvPr id="6" name="页脚占位符 5"/>
          <p:cNvSpPr>
            <a:spLocks noGrp="1"/>
          </p:cNvSpPr>
          <p:nvPr>
            <p:ph type="ftr" sz="quarter" idx="4"/>
          </p:nvPr>
        </p:nvSpPr>
        <p:spPr>
          <a:xfrm>
            <a:off x="0" y="8685213"/>
            <a:ext cx="2971800" cy="458788"/>
          </a:xfrm>
          <a:prstGeom prst="rect">
            <a:avLst/>
          </a:prstGeom>
        </p:spPr>
        <p:txBody>
          <a:bodyPr vert="horz" lIns="91440" tIns="45720" rIns="91440" bIns="45720" rtlCol="0" anchor="b"/>
          <a:lstStyle>
            <a:lvl1pPr algn="l">
              <a:defRPr sz="1200"/>
            </a:lvl1pPr>
          </a:lstStyle>
          <a:p>
            <a:pPr fontAlgn="base"/>
            <a:endParaRPr lang="zh-CN" altLang="en-US" strike="noStrike" noProof="1"/>
          </a:p>
        </p:txBody>
      </p:sp>
      <p:sp>
        <p:nvSpPr>
          <p:cNvPr id="7" name="灯片编号占位符 6"/>
          <p:cNvSpPr>
            <a:spLocks noGrp="1"/>
          </p:cNvSpPr>
          <p:nvPr>
            <p:ph type="sldNum" sz="quarter" idx="5"/>
          </p:nvPr>
        </p:nvSpPr>
        <p:spPr>
          <a:xfrm>
            <a:off x="3884613" y="8685213"/>
            <a:ext cx="2971800" cy="458788"/>
          </a:xfrm>
          <a:prstGeom prst="rect">
            <a:avLst/>
          </a:prstGeom>
        </p:spPr>
        <p:txBody>
          <a:bodyPr vert="horz" lIns="91440" tIns="45720" rIns="91440" bIns="45720" rtlCol="0" anchor="b"/>
          <a:lstStyle>
            <a:lvl1pPr algn="r">
              <a:defRPr sz="1200"/>
            </a:lvl1pPr>
          </a:lstStyle>
          <a:p>
            <a:pPr fontAlgn="base"/>
            <a:fld id="{A6837353-30EB-4A48-80EB-173D804AEFBD}" type="slidenum">
              <a:rPr lang="zh-CN" altLang="en-US" strike="noStrike" noProof="1" smtClean="0">
                <a:latin typeface="Calibri" panose="020F0502020204030204" pitchFamily="34" charset="0"/>
                <a:ea typeface="SimSun" panose="02010600030101010101" pitchFamily="2" charset="-122"/>
                <a:cs typeface="+mn-cs"/>
              </a:rPr>
              <a:t>‹#›</a:t>
            </a:fld>
            <a:endParaRPr lang="zh-CN" altLang="en-US" strike="noStrike" noProof="1"/>
          </a:p>
        </p:txBody>
      </p:sp>
    </p:spTree>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pPr fontAlgn="auto"/>
            <a:r>
              <a:rPr lang="zh-CN" altLang="en-US" strike="noStrike" noProof="1"/>
              <a:t>Click to edit Master title style</a:t>
            </a:r>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fontAlgn="auto"/>
            <a:r>
              <a:rPr lang="zh-CN" altLang="en-US" strike="noStrike" noProof="1"/>
              <a:t>Click to edit Master title style</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EF05245-1089-431C-9CB9-1C9E798A99A0}"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mn-ea"/>
                <a:cs typeface="+mn-cs"/>
              </a:rPr>
              <a:t>‹#›</a:t>
            </a:fld>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transition spd="slow">
    <p:wip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EF05245-1089-431C-9CB9-1C9E798A99A0}"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mn-ea"/>
                <a:cs typeface="+mn-cs"/>
              </a:rPr>
              <a:t>‹#›</a:t>
            </a:fld>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transition spd="slow">
    <p:wipe/>
  </p:transition>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标题占位符 1"/>
          <p:cNvSpPr>
            <a:spLocks noGrp="1"/>
          </p:cNvSpPr>
          <p:nvPr>
            <p:ph type="title"/>
          </p:nvPr>
        </p:nvSpPr>
        <p:spPr>
          <a:xfrm>
            <a:off x="838200" y="365125"/>
            <a:ext cx="10515600" cy="1325563"/>
          </a:xfrm>
          <a:prstGeom prst="rect">
            <a:avLst/>
          </a:prstGeom>
          <a:noFill/>
          <a:ln w="9525">
            <a:noFill/>
          </a:ln>
        </p:spPr>
        <p:txBody>
          <a:bodyPr anchor="ctr"/>
          <a:lstStyle/>
          <a:p>
            <a:pPr lvl="0"/>
            <a:r>
              <a:rPr lang="zh-CN" altLang="en-US" dirty="0"/>
              <a:t>Click to edit Master title style</a:t>
            </a:r>
          </a:p>
        </p:txBody>
      </p:sp>
      <p:sp>
        <p:nvSpPr>
          <p:cNvPr id="1027" name="文本占位符 2"/>
          <p:cNvSpPr>
            <a:spLocks noGrp="1"/>
          </p:cNvSpPr>
          <p:nvPr>
            <p:ph type="body"/>
          </p:nvPr>
        </p:nvSpPr>
        <p:spPr>
          <a:xfrm>
            <a:off x="838200" y="1825625"/>
            <a:ext cx="10515600" cy="4351338"/>
          </a:xfrm>
          <a:prstGeom prst="rect">
            <a:avLst/>
          </a:prstGeom>
          <a:noFill/>
          <a:ln w="9525">
            <a:noFill/>
          </a:ln>
        </p:spPr>
        <p:txBody>
          <a:bodyPr anchor="t"/>
          <a:lstStyle/>
          <a:p>
            <a:pPr lvl="0" indent="-228600"/>
            <a:r>
              <a:rPr lang="zh-CN" altLang="en-US" dirty="0"/>
              <a:t>Click to edit Master text style</a:t>
            </a:r>
          </a:p>
          <a:p>
            <a:pPr lvl="1" indent="-228600"/>
            <a:r>
              <a:rPr lang="zh-CN" altLang="en-US" dirty="0"/>
              <a:t>Second level</a:t>
            </a:r>
          </a:p>
          <a:p>
            <a:pPr lvl="2" indent="-228600"/>
            <a:r>
              <a:rPr lang="zh-CN" altLang="en-US" dirty="0"/>
              <a:t>Third level</a:t>
            </a:r>
          </a:p>
          <a:p>
            <a:pPr lvl="3" indent="-228600"/>
            <a:r>
              <a:rPr lang="zh-CN" altLang="en-US" dirty="0"/>
              <a:t>Fourth level</a:t>
            </a:r>
          </a:p>
          <a:p>
            <a:pPr lvl="4" indent="-228600"/>
            <a:r>
              <a:rPr lang="zh-CN" altLang="en-US" dirty="0"/>
              <a:t>Fifth level</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BEF05245-1089-431C-9CB9-1C9E798A99A0}"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mn-ea"/>
                <a:cs typeface="+mn-cs"/>
              </a:rPr>
              <a:t>‹#›</a:t>
            </a:fld>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Lst>
  <p:transition spd="slow">
    <p:wipe/>
  </p:transition>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3.png"/><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15.png"/><Relationship Id="rId4" Type="http://schemas.openxmlformats.org/officeDocument/2006/relationships/image" Target="../media/image1.png"/></Relationships>
</file>

<file path=ppt/slides/_rels/slide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19.png"/><Relationship Id="rId4" Type="http://schemas.openxmlformats.org/officeDocument/2006/relationships/image" Target="../media/image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image" Target="../media/image23.png"/><Relationship Id="rId4" Type="http://schemas.openxmlformats.org/officeDocument/2006/relationships/image" Target="../media/image1.png"/></Relationships>
</file>

<file path=ppt/slides/_rels/slide28.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27.png"/><Relationship Id="rId4" Type="http://schemas.openxmlformats.org/officeDocument/2006/relationships/image" Target="../media/image26.png"/></Relationships>
</file>

<file path=ppt/slides/_rels/slide32.xml.rels><?xml version="1.0" encoding="UTF-8" standalone="yes"?>
<Relationships xmlns="http://schemas.openxmlformats.org/package/2006/relationships"><Relationship Id="rId3" Type="http://schemas.openxmlformats.org/officeDocument/2006/relationships/image" Target="../media/image28.GIF"/><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3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3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mp4"/><Relationship Id="rId1" Type="http://schemas.microsoft.com/office/2007/relationships/media" Target="../media/media5.mp4"/><Relationship Id="rId5" Type="http://schemas.openxmlformats.org/officeDocument/2006/relationships/image" Target="../media/image39.png"/><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jpeg"/><Relationship Id="rId1" Type="http://schemas.openxmlformats.org/officeDocument/2006/relationships/slideLayout" Target="../slideLayouts/slideLayout1.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5.GIF"/><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47.png"/></Relationships>
</file>

<file path=ppt/slides/_rels/slide51.xml.rels><?xml version="1.0" encoding="UTF-8" standalone="yes"?>
<Relationships xmlns="http://schemas.openxmlformats.org/package/2006/relationships"><Relationship Id="rId3" Type="http://schemas.openxmlformats.org/officeDocument/2006/relationships/image" Target="../media/image45.GIF"/><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50.png"/></Relationships>
</file>

<file path=ppt/slides/_rels/slide5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6.mp4"/><Relationship Id="rId1" Type="http://schemas.microsoft.com/office/2007/relationships/media" Target="../media/media6.mp4"/><Relationship Id="rId5" Type="http://schemas.openxmlformats.org/officeDocument/2006/relationships/image" Target="../media/image51.png"/><Relationship Id="rId4" Type="http://schemas.openxmlformats.org/officeDocument/2006/relationships/image" Target="../media/image1.png"/></Relationships>
</file>

<file path=ppt/slides/_rels/slide5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7.mp4"/><Relationship Id="rId1" Type="http://schemas.microsoft.com/office/2007/relationships/media" Target="../media/media7.mp4"/><Relationship Id="rId5" Type="http://schemas.openxmlformats.org/officeDocument/2006/relationships/image" Target="../media/image52.png"/><Relationship Id="rId4" Type="http://schemas.openxmlformats.org/officeDocument/2006/relationships/image" Target="../media/image1.png"/></Relationships>
</file>

<file path=ppt/slides/_rels/slide5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7" name="图片 3"/>
          <p:cNvPicPr>
            <a:picLocks noChangeAspect="1"/>
          </p:cNvPicPr>
          <p:nvPr/>
        </p:nvPicPr>
        <p:blipFill>
          <a:blip r:embed="rId2"/>
          <a:srcRect l="5727" r="16841" b="26530"/>
          <a:stretch>
            <a:fillRect/>
          </a:stretch>
        </p:blipFill>
        <p:spPr>
          <a:xfrm>
            <a:off x="-8076" y="0"/>
            <a:ext cx="12192000" cy="7573222"/>
          </a:xfrm>
          <a:prstGeom prst="rect">
            <a:avLst/>
          </a:prstGeom>
          <a:noFill/>
          <a:ln w="9525">
            <a:noFill/>
          </a:ln>
        </p:spPr>
      </p:pic>
      <p:grpSp>
        <p:nvGrpSpPr>
          <p:cNvPr id="4098" name="组合 4"/>
          <p:cNvGrpSpPr/>
          <p:nvPr/>
        </p:nvGrpSpPr>
        <p:grpSpPr>
          <a:xfrm>
            <a:off x="3302000" y="1965325"/>
            <a:ext cx="8754470" cy="4721330"/>
            <a:chOff x="3457574" y="1641515"/>
            <a:chExt cx="8058093" cy="4344047"/>
          </a:xfrm>
        </p:grpSpPr>
        <p:grpSp>
          <p:nvGrpSpPr>
            <p:cNvPr id="4099" name="组合 5"/>
            <p:cNvGrpSpPr/>
            <p:nvPr/>
          </p:nvGrpSpPr>
          <p:grpSpPr>
            <a:xfrm>
              <a:off x="3590925" y="1980069"/>
              <a:ext cx="5010150" cy="679906"/>
              <a:chOff x="4324350" y="2295525"/>
              <a:chExt cx="3733800" cy="679906"/>
            </a:xfrm>
          </p:grpSpPr>
          <p:cxnSp>
            <p:nvCxnSpPr>
              <p:cNvPr id="15" name="直接连接符 14"/>
              <p:cNvCxnSpPr/>
              <p:nvPr/>
            </p:nvCxnSpPr>
            <p:spPr>
              <a:xfrm>
                <a:off x="4325257" y="2295525"/>
                <a:ext cx="0" cy="679904"/>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4324350" y="2295525"/>
                <a:ext cx="360045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7916182" y="2295525"/>
                <a:ext cx="0" cy="679904"/>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V="1">
                <a:off x="7915275" y="2886075"/>
                <a:ext cx="142875" cy="89356"/>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grpSp>
          <p:nvGrpSpPr>
            <p:cNvPr id="4104" name="组合 6"/>
            <p:cNvGrpSpPr/>
            <p:nvPr/>
          </p:nvGrpSpPr>
          <p:grpSpPr>
            <a:xfrm flipH="1" flipV="1">
              <a:off x="3457574" y="3370824"/>
              <a:ext cx="4951785" cy="726031"/>
              <a:chOff x="4324350" y="2295525"/>
              <a:chExt cx="3733800" cy="679906"/>
            </a:xfrm>
          </p:grpSpPr>
          <p:cxnSp>
            <p:nvCxnSpPr>
              <p:cNvPr id="11" name="直接连接符 10"/>
              <p:cNvCxnSpPr/>
              <p:nvPr/>
            </p:nvCxnSpPr>
            <p:spPr>
              <a:xfrm>
                <a:off x="4325257" y="2295525"/>
                <a:ext cx="0" cy="679904"/>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4324350" y="2295525"/>
                <a:ext cx="360045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7916182" y="2295525"/>
                <a:ext cx="0" cy="679904"/>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flipV="1">
                <a:off x="7915275" y="2886075"/>
                <a:ext cx="142875" cy="89356"/>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4110" name="文本框 8"/>
            <p:cNvSpPr txBox="1"/>
            <p:nvPr/>
          </p:nvSpPr>
          <p:spPr>
            <a:xfrm>
              <a:off x="8197379" y="4201515"/>
              <a:ext cx="3318288" cy="1784047"/>
            </a:xfrm>
            <a:prstGeom prst="rect">
              <a:avLst/>
            </a:prstGeom>
            <a:noFill/>
            <a:ln w="9525">
              <a:noFill/>
            </a:ln>
          </p:spPr>
          <p:txBody>
            <a:bodyPr wrap="square" anchor="t">
              <a:spAutoFit/>
            </a:bodyPr>
            <a:lstStyle/>
            <a:p>
              <a:pPr algn="ctr" defTabSz="914400"/>
              <a:r>
                <a:rPr lang="en-US" altLang="zh-CN" sz="2000" u="sng" dirty="0">
                  <a:solidFill>
                    <a:srgbClr val="404040"/>
                  </a:solidFill>
                  <a:ea typeface="Calibri" panose="020F0502020204030204" pitchFamily="34" charset="0"/>
                  <a:sym typeface="Arial" panose="020B0604020202020204" pitchFamily="34" charset="0"/>
                </a:rPr>
                <a:t>by Code Crafters</a:t>
              </a:r>
            </a:p>
            <a:p>
              <a:pPr algn="ctr" defTabSz="914400"/>
              <a:r>
                <a:rPr lang="en-US" altLang="zh-CN" sz="2000" dirty="0">
                  <a:solidFill>
                    <a:srgbClr val="404040"/>
                  </a:solidFill>
                  <a:ea typeface="Calibri" panose="020F0502020204030204" pitchFamily="34" charset="0"/>
                  <a:sym typeface="Arial" panose="020B0604020202020204" pitchFamily="34" charset="0"/>
                </a:rPr>
                <a:t>Tarak</a:t>
              </a:r>
            </a:p>
            <a:p>
              <a:pPr algn="ctr" defTabSz="914400"/>
              <a:r>
                <a:rPr lang="en-US" altLang="zh-CN" sz="2000" dirty="0">
                  <a:solidFill>
                    <a:srgbClr val="404040"/>
                  </a:solidFill>
                  <a:ea typeface="Calibri" panose="020F0502020204030204" pitchFamily="34" charset="0"/>
                  <a:sym typeface="Arial" panose="020B0604020202020204" pitchFamily="34" charset="0"/>
                </a:rPr>
                <a:t>Prasanna</a:t>
              </a:r>
            </a:p>
            <a:p>
              <a:pPr algn="ctr" defTabSz="914400"/>
              <a:r>
                <a:rPr lang="en-US" altLang="zh-CN" sz="2000" dirty="0">
                  <a:solidFill>
                    <a:srgbClr val="404040"/>
                  </a:solidFill>
                  <a:ea typeface="Calibri" panose="020F0502020204030204" pitchFamily="34" charset="0"/>
                  <a:sym typeface="Arial" panose="020B0604020202020204" pitchFamily="34" charset="0"/>
                </a:rPr>
                <a:t>Aneesh</a:t>
              </a:r>
            </a:p>
            <a:p>
              <a:pPr algn="ctr" defTabSz="914400"/>
              <a:r>
                <a:rPr lang="en-US" altLang="zh-CN" sz="2000" dirty="0">
                  <a:solidFill>
                    <a:srgbClr val="404040"/>
                  </a:solidFill>
                  <a:ea typeface="Calibri" panose="020F0502020204030204" pitchFamily="34" charset="0"/>
                  <a:sym typeface="Arial" panose="020B0604020202020204" pitchFamily="34" charset="0"/>
                </a:rPr>
                <a:t>Pavan</a:t>
              </a:r>
            </a:p>
            <a:p>
              <a:pPr algn="ctr" defTabSz="914400"/>
              <a:r>
                <a:rPr lang="en-US" altLang="zh-CN" sz="2000" dirty="0">
                  <a:solidFill>
                    <a:srgbClr val="404040"/>
                  </a:solidFill>
                  <a:ea typeface="Calibri" panose="020F0502020204030204" pitchFamily="34" charset="0"/>
                  <a:sym typeface="Arial" panose="020B0604020202020204" pitchFamily="34" charset="0"/>
                </a:rPr>
                <a:t>Akshay</a:t>
              </a:r>
            </a:p>
          </p:txBody>
        </p:sp>
        <p:sp>
          <p:nvSpPr>
            <p:cNvPr id="4111" name="文本框 9"/>
            <p:cNvSpPr txBox="1"/>
            <p:nvPr/>
          </p:nvSpPr>
          <p:spPr>
            <a:xfrm>
              <a:off x="4495261" y="1641515"/>
              <a:ext cx="3316567" cy="310240"/>
            </a:xfrm>
            <a:prstGeom prst="rect">
              <a:avLst/>
            </a:prstGeom>
            <a:noFill/>
            <a:ln w="9525">
              <a:noFill/>
            </a:ln>
          </p:spPr>
          <p:txBody>
            <a:bodyPr wrap="square" anchor="t">
              <a:spAutoFit/>
            </a:bodyPr>
            <a:lstStyle/>
            <a:p>
              <a:pPr defTabSz="914400"/>
              <a:endParaRPr lang="zh-CN" altLang="en-US" sz="1600" dirty="0">
                <a:solidFill>
                  <a:srgbClr val="404040"/>
                </a:solidFill>
                <a:ea typeface="Calibri" panose="020F0502020204030204" pitchFamily="34" charset="0"/>
                <a:sym typeface="Arial" panose="020B0604020202020204" pitchFamily="34" charset="0"/>
              </a:endParaRPr>
            </a:p>
          </p:txBody>
        </p:sp>
      </p:grpSp>
      <p:sp>
        <p:nvSpPr>
          <p:cNvPr id="2" name="Text Box 1"/>
          <p:cNvSpPr txBox="1"/>
          <p:nvPr/>
        </p:nvSpPr>
        <p:spPr>
          <a:xfrm>
            <a:off x="3507740" y="2971800"/>
            <a:ext cx="6290310" cy="1106805"/>
          </a:xfrm>
          <a:prstGeom prst="rect">
            <a:avLst/>
          </a:prstGeom>
          <a:noFill/>
        </p:spPr>
        <p:txBody>
          <a:bodyPr wrap="square" rtlCol="0">
            <a:spAutoFit/>
          </a:bodyPr>
          <a:lstStyle/>
          <a:p>
            <a:r>
              <a:rPr lang="en-US" sz="6600" b="1" dirty="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Project Tracker</a:t>
            </a:r>
          </a:p>
        </p:txBody>
      </p:sp>
    </p:spTree>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p:cNvSpPr>
            <a:spLocks noGrp="1" noRot="1" noChangeAspect="1" noMove="1" noResize="1" noEditPoints="1" noAdjustHandles="1" noChangeArrowheads="1" noChangeShapeType="1" noTextEdit="1"/>
          </p:cNvSpPr>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图片 3"/>
          <p:cNvPicPr>
            <a:picLocks noChangeAspect="1"/>
          </p:cNvPicPr>
          <p:nvPr/>
        </p:nvPicPr>
        <p:blipFill rotWithShape="1">
          <a:blip r:embed="rId2"/>
          <a:srcRect l="2672" r="13787" b="1"/>
          <a:stretch>
            <a:fillRect/>
          </a:stretch>
        </p:blipFill>
        <p:spPr>
          <a:xfrm>
            <a:off x="0" y="10"/>
            <a:ext cx="11831781" cy="6857990"/>
          </a:xfrm>
          <a:prstGeom prst="rect">
            <a:avLst/>
          </a:prstGeom>
          <a:noFill/>
        </p:spPr>
      </p:pic>
      <p:sp>
        <p:nvSpPr>
          <p:cNvPr id="12" name="Rectangle 11"/>
          <p:cNvSpPr>
            <a:spLocks noGrp="1" noRot="1" noChangeAspect="1" noMove="1" noResize="1" noEditPoints="1" noAdjustHandles="1" noChangeArrowheads="1" noChangeShapeType="1" noTextEdit="1"/>
          </p:cNvSpPr>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360220" y="365125"/>
            <a:ext cx="10993580" cy="835602"/>
          </a:xfrm>
        </p:spPr>
        <p:txBody>
          <a:bodyPr vert="horz" lIns="91440" tIns="45720" rIns="91440" bIns="45720" rtlCol="0" anchor="ctr">
            <a:normAutofit/>
          </a:bodyPr>
          <a:lstStyle/>
          <a:p>
            <a:r>
              <a:rPr lang="en-US" sz="4000" b="1" i="0" u="none" strike="noStrike" dirty="0">
                <a:solidFill>
                  <a:srgbClr val="000000"/>
                </a:solidFill>
                <a:effectLst/>
                <a:latin typeface="+mn-lt"/>
              </a:rPr>
              <a:t>Register Form UI</a:t>
            </a:r>
            <a:endParaRPr lang="en-US" sz="4000" b="1" dirty="0">
              <a:latin typeface="+mn-lt"/>
            </a:endParaRPr>
          </a:p>
        </p:txBody>
      </p:sp>
      <p:sp>
        <p:nvSpPr>
          <p:cNvPr id="3" name="Text Placeholder 2"/>
          <p:cNvSpPr>
            <a:spLocks noGrp="1"/>
          </p:cNvSpPr>
          <p:nvPr>
            <p:ph type="body" idx="1"/>
          </p:nvPr>
        </p:nvSpPr>
        <p:spPr>
          <a:xfrm>
            <a:off x="1430651" y="2815488"/>
            <a:ext cx="8196985" cy="3802511"/>
          </a:xfrm>
        </p:spPr>
        <p:txBody>
          <a:bodyPr vert="horz" lIns="91440" tIns="45720" rIns="91440" bIns="45720" rtlCol="0">
            <a:normAutofit/>
          </a:bodyPr>
          <a:lstStyle/>
          <a:p>
            <a:endParaRPr lang="en-US"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9420" y="1357745"/>
            <a:ext cx="11259126" cy="5420592"/>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3" name="图片 3"/>
          <p:cNvPicPr>
            <a:picLocks noChangeAspect="1"/>
          </p:cNvPicPr>
          <p:nvPr/>
        </p:nvPicPr>
        <p:blipFill>
          <a:blip r:embed="rId2">
            <a:alphaModFix amt="40000"/>
          </a:blip>
          <a:srcRect l="5727" r="16841" b="26530"/>
          <a:stretch>
            <a:fillRect/>
          </a:stretch>
        </p:blipFill>
        <p:spPr>
          <a:xfrm>
            <a:off x="64655" y="0"/>
            <a:ext cx="12192000" cy="6858000"/>
          </a:xfrm>
          <a:prstGeom prst="rect">
            <a:avLst/>
          </a:prstGeom>
          <a:noFill/>
          <a:ln w="9525">
            <a:noFill/>
          </a:ln>
        </p:spPr>
      </p:pic>
      <p:grpSp>
        <p:nvGrpSpPr>
          <p:cNvPr id="13314" name="组合 1"/>
          <p:cNvGrpSpPr/>
          <p:nvPr/>
        </p:nvGrpSpPr>
        <p:grpSpPr>
          <a:xfrm>
            <a:off x="211138" y="257175"/>
            <a:ext cx="558800" cy="463550"/>
            <a:chOff x="3448565" y="1912142"/>
            <a:chExt cx="4927433" cy="2485075"/>
          </a:xfrm>
        </p:grpSpPr>
        <p:cxnSp>
          <p:nvCxnSpPr>
            <p:cNvPr id="19" name="直接连接符 18"/>
            <p:cNvCxnSpPr/>
            <p:nvPr/>
          </p:nvCxnSpPr>
          <p:spPr>
            <a:xfrm>
              <a:off x="3773726" y="1912142"/>
              <a:ext cx="0" cy="798197"/>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3772566" y="1912142"/>
              <a:ext cx="4603432"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8364977" y="1912142"/>
              <a:ext cx="0" cy="386837"/>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V="1">
              <a:off x="8362673" y="3976971"/>
              <a:ext cx="0" cy="420246"/>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flipV="1">
              <a:off x="3814013" y="4397217"/>
              <a:ext cx="4549805"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H="1" flipV="1">
              <a:off x="3824904" y="3544871"/>
              <a:ext cx="0" cy="852346"/>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H="1">
              <a:off x="3448565" y="3544868"/>
              <a:ext cx="377483" cy="234209"/>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2" name="Text Box 1"/>
          <p:cNvSpPr txBox="1"/>
          <p:nvPr/>
        </p:nvSpPr>
        <p:spPr>
          <a:xfrm>
            <a:off x="3540817" y="299402"/>
            <a:ext cx="5597525" cy="706755"/>
          </a:xfrm>
          <a:prstGeom prst="rect">
            <a:avLst/>
          </a:prstGeom>
          <a:noFill/>
        </p:spPr>
        <p:txBody>
          <a:bodyPr wrap="square" rtlCol="0">
            <a:spAutoFit/>
          </a:bodyPr>
          <a:lstStyle/>
          <a:p>
            <a:r>
              <a:rPr lang="en-US" sz="4000" b="1" dirty="0">
                <a:latin typeface="+mn-lt"/>
                <a:sym typeface="+mn-ea"/>
              </a:rPr>
              <a:t>Code </a:t>
            </a:r>
            <a:r>
              <a:rPr lang="en-US" sz="4000" b="1" i="0" u="none" strike="noStrike" dirty="0">
                <a:solidFill>
                  <a:srgbClr val="000000"/>
                </a:solidFill>
                <a:effectLst/>
                <a:latin typeface="+mn-lt"/>
              </a:rPr>
              <a:t>Snippet</a:t>
            </a:r>
            <a:endParaRPr lang="en-US" sz="4000" b="1" dirty="0">
              <a:latin typeface="+mn-lt"/>
            </a:endParaRPr>
          </a:p>
        </p:txBody>
      </p:sp>
      <p:sp>
        <p:nvSpPr>
          <p:cNvPr id="10250" name="文本框 28"/>
          <p:cNvSpPr txBox="1"/>
          <p:nvPr/>
        </p:nvSpPr>
        <p:spPr>
          <a:xfrm>
            <a:off x="290693" y="270590"/>
            <a:ext cx="3940010" cy="398780"/>
          </a:xfrm>
          <a:prstGeom prst="rect">
            <a:avLst/>
          </a:prstGeom>
          <a:noFill/>
          <a:ln w="9525">
            <a:noFill/>
          </a:ln>
        </p:spPr>
        <p:txBody>
          <a:bodyPr wrap="square" anchor="t">
            <a:spAutoFit/>
          </a:bodyPr>
          <a:lstStyle/>
          <a:p>
            <a:pPr>
              <a:buFont typeface="Arial" panose="020B0604020202020204" pitchFamily="34" charset="0"/>
            </a:pPr>
            <a:r>
              <a:rPr lang="en-US" altLang="zh-CN" sz="2000" dirty="0">
                <a:solidFill>
                  <a:srgbClr val="404040"/>
                </a:solidFill>
                <a:ea typeface="Calibri" panose="020F0502020204030204" pitchFamily="34" charset="0"/>
              </a:rPr>
              <a:t>Project Tracker</a:t>
            </a:r>
            <a:endParaRPr lang="zh-CN" altLang="en-US" sz="2000" dirty="0">
              <a:solidFill>
                <a:srgbClr val="404040"/>
              </a:solidFill>
              <a:ea typeface="Calibri" panose="020F0502020204030204" pitchFamily="34" charset="0"/>
            </a:endParaRP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3173" y="1038898"/>
            <a:ext cx="5634477" cy="5844780"/>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1048329"/>
            <a:ext cx="5901163" cy="580967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3" name="图片 3"/>
          <p:cNvPicPr>
            <a:picLocks noChangeAspect="1"/>
          </p:cNvPicPr>
          <p:nvPr/>
        </p:nvPicPr>
        <p:blipFill>
          <a:blip r:embed="rId2">
            <a:alphaModFix amt="40000"/>
          </a:blip>
          <a:srcRect l="5727" r="16841" b="26530"/>
          <a:stretch>
            <a:fillRect/>
          </a:stretch>
        </p:blipFill>
        <p:spPr>
          <a:xfrm>
            <a:off x="0" y="0"/>
            <a:ext cx="12192000" cy="6858000"/>
          </a:xfrm>
          <a:prstGeom prst="rect">
            <a:avLst/>
          </a:prstGeom>
          <a:noFill/>
          <a:ln w="9525">
            <a:noFill/>
          </a:ln>
        </p:spPr>
      </p:pic>
      <p:grpSp>
        <p:nvGrpSpPr>
          <p:cNvPr id="13314" name="组合 1"/>
          <p:cNvGrpSpPr/>
          <p:nvPr/>
        </p:nvGrpSpPr>
        <p:grpSpPr>
          <a:xfrm>
            <a:off x="211138" y="257175"/>
            <a:ext cx="558800" cy="463550"/>
            <a:chOff x="3448565" y="1912142"/>
            <a:chExt cx="4927433" cy="2485075"/>
          </a:xfrm>
        </p:grpSpPr>
        <p:cxnSp>
          <p:nvCxnSpPr>
            <p:cNvPr id="19" name="直接连接符 18"/>
            <p:cNvCxnSpPr/>
            <p:nvPr/>
          </p:nvCxnSpPr>
          <p:spPr>
            <a:xfrm>
              <a:off x="3773726" y="1912142"/>
              <a:ext cx="0" cy="798197"/>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3772566" y="1912142"/>
              <a:ext cx="4603432"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8364977" y="1912142"/>
              <a:ext cx="0" cy="386837"/>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V="1">
              <a:off x="8362673" y="3976971"/>
              <a:ext cx="0" cy="420246"/>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flipV="1">
              <a:off x="3814013" y="4397217"/>
              <a:ext cx="4549805"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H="1" flipV="1">
              <a:off x="3824904" y="3544871"/>
              <a:ext cx="0" cy="852346"/>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H="1">
              <a:off x="3448565" y="3544868"/>
              <a:ext cx="377483" cy="234209"/>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13322" name="文本框 28"/>
          <p:cNvSpPr txBox="1"/>
          <p:nvPr/>
        </p:nvSpPr>
        <p:spPr>
          <a:xfrm>
            <a:off x="290513" y="254000"/>
            <a:ext cx="3744912" cy="398780"/>
          </a:xfrm>
          <a:prstGeom prst="rect">
            <a:avLst/>
          </a:prstGeom>
          <a:noFill/>
          <a:ln w="9525">
            <a:noFill/>
          </a:ln>
        </p:spPr>
        <p:txBody>
          <a:bodyPr anchor="t">
            <a:spAutoFit/>
          </a:bodyPr>
          <a:lstStyle/>
          <a:p>
            <a:pPr>
              <a:buFont typeface="Arial" panose="020B0604020202020204" pitchFamily="34" charset="0"/>
            </a:pPr>
            <a:r>
              <a:rPr lang="en-US" altLang="zh-CN" sz="2000" dirty="0">
                <a:solidFill>
                  <a:srgbClr val="404040"/>
                </a:solidFill>
                <a:ea typeface="Calibri" panose="020F0502020204030204" pitchFamily="34" charset="0"/>
              </a:rPr>
              <a:t>Project Tracker</a:t>
            </a:r>
          </a:p>
        </p:txBody>
      </p:sp>
      <p:sp>
        <p:nvSpPr>
          <p:cNvPr id="2" name="Text Box 1"/>
          <p:cNvSpPr txBox="1"/>
          <p:nvPr/>
        </p:nvSpPr>
        <p:spPr>
          <a:xfrm>
            <a:off x="2623127" y="976373"/>
            <a:ext cx="6781589" cy="707886"/>
          </a:xfrm>
          <a:prstGeom prst="rect">
            <a:avLst/>
          </a:prstGeom>
          <a:noFill/>
        </p:spPr>
        <p:txBody>
          <a:bodyPr wrap="square" rtlCol="0">
            <a:spAutoFit/>
          </a:bodyPr>
          <a:lstStyle/>
          <a:p>
            <a:pPr algn="ctr"/>
            <a:r>
              <a:rPr lang="en-US" sz="4000" b="1" dirty="0"/>
              <a:t>API’s</a:t>
            </a:r>
          </a:p>
        </p:txBody>
      </p:sp>
      <p:sp>
        <p:nvSpPr>
          <p:cNvPr id="3" name="Text Box 2"/>
          <p:cNvSpPr txBox="1"/>
          <p:nvPr/>
        </p:nvSpPr>
        <p:spPr>
          <a:xfrm>
            <a:off x="683260" y="2006722"/>
            <a:ext cx="10708640" cy="4053205"/>
          </a:xfrm>
          <a:prstGeom prst="rect">
            <a:avLst/>
          </a:prstGeom>
          <a:noFill/>
        </p:spPr>
        <p:txBody>
          <a:bodyPr wrap="square" rtlCol="0">
            <a:noAutofit/>
          </a:bodyPr>
          <a:lstStyle/>
          <a:p>
            <a:pPr rtl="0" fontAlgn="base">
              <a:spcBef>
                <a:spcPts val="0"/>
              </a:spcBef>
              <a:spcAft>
                <a:spcPts val="1200"/>
              </a:spcAft>
              <a:buFont typeface="+mj-lt"/>
              <a:buAutoNum type="arabicPeriod"/>
            </a:pPr>
            <a:r>
              <a:rPr lang="en-US" sz="1800" b="1" i="0" u="none" strike="noStrike" dirty="0">
                <a:effectLst/>
                <a:latin typeface="+mn-lt"/>
              </a:rPr>
              <a:t>Get registered users</a:t>
            </a:r>
          </a:p>
          <a:p>
            <a:pPr marL="457200" rtl="0">
              <a:spcBef>
                <a:spcPts val="0"/>
              </a:spcBef>
              <a:spcAft>
                <a:spcPts val="1200"/>
              </a:spcAft>
            </a:pPr>
            <a:r>
              <a:rPr lang="en-US" sz="1800" b="0" i="0" u="none" strike="noStrike" dirty="0">
                <a:effectLst/>
                <a:latin typeface="+mn-lt"/>
              </a:rPr>
              <a:t>Endpoint: /v/getUsers</a:t>
            </a:r>
            <a:endParaRPr lang="en-US" sz="2400" b="0" dirty="0">
              <a:effectLst/>
              <a:latin typeface="+mn-lt"/>
            </a:endParaRPr>
          </a:p>
          <a:p>
            <a:pPr marL="457200" rtl="0">
              <a:spcBef>
                <a:spcPts val="0"/>
              </a:spcBef>
              <a:spcAft>
                <a:spcPts val="1200"/>
              </a:spcAft>
            </a:pPr>
            <a:r>
              <a:rPr lang="en-US" sz="1800" b="0" i="0" u="none" strike="noStrike" dirty="0">
                <a:effectLst/>
                <a:latin typeface="+mn-lt"/>
              </a:rPr>
              <a:t>Method: GET</a:t>
            </a:r>
            <a:endParaRPr lang="en-US" sz="2400" b="0" dirty="0">
              <a:effectLst/>
              <a:latin typeface="+mn-lt"/>
            </a:endParaRPr>
          </a:p>
          <a:p>
            <a:pPr rtl="0" fontAlgn="base">
              <a:spcBef>
                <a:spcPts val="0"/>
              </a:spcBef>
              <a:spcAft>
                <a:spcPts val="1200"/>
              </a:spcAft>
              <a:buFont typeface="+mj-lt"/>
              <a:buAutoNum type="arabicPeriod" startAt="2"/>
            </a:pPr>
            <a:r>
              <a:rPr lang="en-US" sz="1800" b="1" i="0" u="none" strike="noStrike" dirty="0">
                <a:effectLst/>
                <a:latin typeface="+mn-lt"/>
              </a:rPr>
              <a:t>User Register</a:t>
            </a:r>
          </a:p>
          <a:p>
            <a:pPr marL="457200" rtl="0">
              <a:spcBef>
                <a:spcPts val="0"/>
              </a:spcBef>
              <a:spcAft>
                <a:spcPts val="1200"/>
              </a:spcAft>
            </a:pPr>
            <a:r>
              <a:rPr lang="en-US" sz="1800" b="0" i="0" u="none" strike="noStrike" dirty="0">
                <a:effectLst/>
                <a:latin typeface="+mn-lt"/>
              </a:rPr>
              <a:t>Endpoint: /v/register</a:t>
            </a:r>
            <a:endParaRPr lang="en-US" sz="2400" b="0" dirty="0">
              <a:effectLst/>
              <a:latin typeface="+mn-lt"/>
            </a:endParaRPr>
          </a:p>
          <a:p>
            <a:pPr marL="457200" rtl="0">
              <a:spcBef>
                <a:spcPts val="0"/>
              </a:spcBef>
              <a:spcAft>
                <a:spcPts val="1200"/>
              </a:spcAft>
            </a:pPr>
            <a:r>
              <a:rPr lang="en-US" sz="1800" b="0" i="0" u="none" strike="noStrike" dirty="0">
                <a:effectLst/>
                <a:latin typeface="+mn-lt"/>
              </a:rPr>
              <a:t>Method: POST</a:t>
            </a:r>
            <a:endParaRPr lang="en-US" sz="2400" b="0" dirty="0">
              <a:effectLst/>
              <a:latin typeface="+mn-lt"/>
            </a:endParaRPr>
          </a:p>
          <a:p>
            <a:pPr marL="457200" rtl="0">
              <a:spcBef>
                <a:spcPts val="0"/>
              </a:spcBef>
              <a:spcAft>
                <a:spcPts val="1200"/>
              </a:spcAft>
            </a:pPr>
            <a:r>
              <a:rPr lang="en-US" sz="1800" b="0" i="0" u="none" strike="noStrike" dirty="0">
                <a:effectLst/>
                <a:latin typeface="+mn-lt"/>
              </a:rPr>
              <a:t>Request payload : </a:t>
            </a:r>
            <a:endParaRPr lang="en-US" sz="2400" b="0" dirty="0">
              <a:effectLst/>
              <a:latin typeface="+mn-lt"/>
            </a:endParaRPr>
          </a:p>
          <a:p>
            <a:pPr marL="457200" rtl="0">
              <a:spcBef>
                <a:spcPts val="0"/>
              </a:spcBef>
              <a:spcAft>
                <a:spcPts val="1200"/>
              </a:spcAft>
            </a:pPr>
            <a:r>
              <a:rPr lang="en-US" sz="1800" b="0" i="0" u="none" strike="noStrike" dirty="0">
                <a:effectLst/>
                <a:latin typeface="+mn-lt"/>
              </a:rPr>
              <a:t>{"username": "Test", "email": "test@gmail.com", “password”: “Test@1234”, "confirm_password": "Test@1234"}</a:t>
            </a:r>
            <a:br>
              <a:rPr lang="en-US" sz="2400" dirty="0">
                <a:latin typeface="+mn-lt"/>
              </a:rPr>
            </a:br>
            <a:endParaRPr lang="en-US" sz="2400" dirty="0">
              <a:latin typeface="+mn-lt"/>
            </a:endParaRPr>
          </a:p>
          <a:p>
            <a:pPr marL="342900" indent="-342900">
              <a:lnSpc>
                <a:spcPct val="130000"/>
              </a:lnSpc>
              <a:buFont typeface="Arial" panose="020B0604020202020204" pitchFamily="34" charset="0"/>
              <a:buChar char="•"/>
            </a:pPr>
            <a:endParaRPr lang="en-US" sz="2000" dirty="0">
              <a:latin typeface="+mn-lt"/>
            </a:endParaRPr>
          </a:p>
        </p:txBody>
      </p:sp>
    </p:spTree>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3" name="图片 3"/>
          <p:cNvPicPr>
            <a:picLocks noChangeAspect="1"/>
          </p:cNvPicPr>
          <p:nvPr/>
        </p:nvPicPr>
        <p:blipFill>
          <a:blip r:embed="rId4">
            <a:alphaModFix amt="40000"/>
          </a:blip>
          <a:srcRect l="5727" r="16841" b="26530"/>
          <a:stretch>
            <a:fillRect/>
          </a:stretch>
        </p:blipFill>
        <p:spPr>
          <a:xfrm>
            <a:off x="0" y="0"/>
            <a:ext cx="12192000" cy="6858000"/>
          </a:xfrm>
          <a:prstGeom prst="rect">
            <a:avLst/>
          </a:prstGeom>
          <a:noFill/>
          <a:ln w="9525">
            <a:noFill/>
          </a:ln>
        </p:spPr>
      </p:pic>
      <p:grpSp>
        <p:nvGrpSpPr>
          <p:cNvPr id="13314" name="组合 1"/>
          <p:cNvGrpSpPr/>
          <p:nvPr/>
        </p:nvGrpSpPr>
        <p:grpSpPr>
          <a:xfrm>
            <a:off x="211138" y="257175"/>
            <a:ext cx="558800" cy="463550"/>
            <a:chOff x="3448565" y="1912142"/>
            <a:chExt cx="4927433" cy="2485075"/>
          </a:xfrm>
        </p:grpSpPr>
        <p:cxnSp>
          <p:nvCxnSpPr>
            <p:cNvPr id="19" name="直接连接符 18"/>
            <p:cNvCxnSpPr/>
            <p:nvPr/>
          </p:nvCxnSpPr>
          <p:spPr>
            <a:xfrm>
              <a:off x="3773726" y="1912142"/>
              <a:ext cx="0" cy="798197"/>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3772566" y="1912142"/>
              <a:ext cx="4603432"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8364977" y="1912142"/>
              <a:ext cx="0" cy="386837"/>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V="1">
              <a:off x="8362673" y="3976971"/>
              <a:ext cx="0" cy="420246"/>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flipV="1">
              <a:off x="3814013" y="4397217"/>
              <a:ext cx="4549805"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H="1" flipV="1">
              <a:off x="3824904" y="3544871"/>
              <a:ext cx="0" cy="852346"/>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H="1">
              <a:off x="3448565" y="3544868"/>
              <a:ext cx="377483" cy="234209"/>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13322" name="文本框 28"/>
          <p:cNvSpPr txBox="1"/>
          <p:nvPr/>
        </p:nvSpPr>
        <p:spPr>
          <a:xfrm>
            <a:off x="290513" y="254000"/>
            <a:ext cx="3744912" cy="398780"/>
          </a:xfrm>
          <a:prstGeom prst="rect">
            <a:avLst/>
          </a:prstGeom>
          <a:noFill/>
          <a:ln w="9525">
            <a:noFill/>
          </a:ln>
        </p:spPr>
        <p:txBody>
          <a:bodyPr anchor="t">
            <a:spAutoFit/>
          </a:bodyPr>
          <a:lstStyle/>
          <a:p>
            <a:pPr>
              <a:buFont typeface="Arial" panose="020B0604020202020204" pitchFamily="34" charset="0"/>
            </a:pPr>
            <a:r>
              <a:rPr lang="en-US" altLang="zh-CN" sz="2000" dirty="0">
                <a:solidFill>
                  <a:srgbClr val="404040"/>
                </a:solidFill>
                <a:ea typeface="Calibri" panose="020F0502020204030204" pitchFamily="34" charset="0"/>
              </a:rPr>
              <a:t>Project Tracker</a:t>
            </a:r>
          </a:p>
        </p:txBody>
      </p:sp>
      <p:sp>
        <p:nvSpPr>
          <p:cNvPr id="2" name="Text Box 1"/>
          <p:cNvSpPr txBox="1"/>
          <p:nvPr/>
        </p:nvSpPr>
        <p:spPr>
          <a:xfrm>
            <a:off x="2162969" y="443820"/>
            <a:ext cx="6781589" cy="707886"/>
          </a:xfrm>
          <a:prstGeom prst="rect">
            <a:avLst/>
          </a:prstGeom>
          <a:noFill/>
        </p:spPr>
        <p:txBody>
          <a:bodyPr wrap="square" rtlCol="0">
            <a:spAutoFit/>
          </a:bodyPr>
          <a:lstStyle/>
          <a:p>
            <a:pPr algn="ctr" rtl="0">
              <a:spcBef>
                <a:spcPts val="0"/>
              </a:spcBef>
              <a:spcAft>
                <a:spcPts val="0"/>
              </a:spcAft>
            </a:pPr>
            <a:r>
              <a:rPr lang="en-US" sz="4000" b="1" i="0" u="none" strike="noStrike" dirty="0">
                <a:solidFill>
                  <a:srgbClr val="000000"/>
                </a:solidFill>
                <a:effectLst/>
                <a:latin typeface="+mn-lt"/>
              </a:rPr>
              <a:t>Evaluation Criteria</a:t>
            </a:r>
            <a:endParaRPr lang="en-US" sz="4000" b="1" dirty="0">
              <a:effectLst/>
              <a:latin typeface="+mn-lt"/>
            </a:endParaRPr>
          </a:p>
        </p:txBody>
      </p:sp>
      <p:sp>
        <p:nvSpPr>
          <p:cNvPr id="3" name="Text Box 2"/>
          <p:cNvSpPr txBox="1"/>
          <p:nvPr/>
        </p:nvSpPr>
        <p:spPr>
          <a:xfrm>
            <a:off x="646314" y="1209916"/>
            <a:ext cx="10708640" cy="859539"/>
          </a:xfrm>
          <a:prstGeom prst="rect">
            <a:avLst/>
          </a:prstGeom>
          <a:noFill/>
        </p:spPr>
        <p:txBody>
          <a:bodyPr wrap="square" rtlCol="0">
            <a:noAutofit/>
          </a:bodyPr>
          <a:lstStyle/>
          <a:p>
            <a:pPr rtl="0">
              <a:spcBef>
                <a:spcPts val="0"/>
              </a:spcBef>
              <a:spcAft>
                <a:spcPts val="1200"/>
              </a:spcAft>
            </a:pPr>
            <a:r>
              <a:rPr lang="en-US" sz="1800" b="0" i="0" u="none" strike="noStrike" dirty="0">
                <a:solidFill>
                  <a:srgbClr val="1F2328"/>
                </a:solidFill>
                <a:effectLst/>
                <a:latin typeface="Arial" panose="020B0604020202020204" pitchFamily="34" charset="0"/>
              </a:rPr>
              <a:t>Secure user registration form with validation unique username, email, and strong password with confirmation, clear error messages, and successful registration/failure toast notification.</a:t>
            </a:r>
            <a:endParaRPr lang="en-US" sz="2000" b="0" dirty="0">
              <a:effectLst/>
            </a:endParaRPr>
          </a:p>
          <a:p>
            <a:br>
              <a:rPr lang="en-US" sz="2000" dirty="0"/>
            </a:br>
            <a:endParaRPr lang="en-US" sz="2000" dirty="0"/>
          </a:p>
        </p:txBody>
      </p:sp>
      <p:pic>
        <p:nvPicPr>
          <p:cNvPr id="9" name="user register">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46314" y="1815336"/>
            <a:ext cx="10899372" cy="5042663"/>
          </a:xfrm>
          <a:prstGeom prst="rect">
            <a:avLst/>
          </a:prstGeom>
        </p:spPr>
      </p:pic>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7362"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3" name="图片 3"/>
          <p:cNvPicPr>
            <a:picLocks noChangeAspect="1"/>
          </p:cNvPicPr>
          <p:nvPr/>
        </p:nvPicPr>
        <p:blipFill>
          <a:blip r:embed="rId2">
            <a:alphaModFix amt="40000"/>
          </a:blip>
          <a:srcRect l="5727" r="16841" b="26530"/>
          <a:stretch>
            <a:fillRect/>
          </a:stretch>
        </p:blipFill>
        <p:spPr>
          <a:xfrm>
            <a:off x="0" y="0"/>
            <a:ext cx="12192000" cy="6858000"/>
          </a:xfrm>
          <a:prstGeom prst="rect">
            <a:avLst/>
          </a:prstGeom>
          <a:noFill/>
          <a:ln w="9525">
            <a:noFill/>
          </a:ln>
        </p:spPr>
      </p:pic>
      <p:grpSp>
        <p:nvGrpSpPr>
          <p:cNvPr id="13314" name="组合 1"/>
          <p:cNvGrpSpPr/>
          <p:nvPr/>
        </p:nvGrpSpPr>
        <p:grpSpPr>
          <a:xfrm>
            <a:off x="211138" y="257175"/>
            <a:ext cx="558800" cy="463550"/>
            <a:chOff x="3448565" y="1912142"/>
            <a:chExt cx="4927433" cy="2485075"/>
          </a:xfrm>
        </p:grpSpPr>
        <p:cxnSp>
          <p:nvCxnSpPr>
            <p:cNvPr id="19" name="直接连接符 18"/>
            <p:cNvCxnSpPr/>
            <p:nvPr/>
          </p:nvCxnSpPr>
          <p:spPr>
            <a:xfrm>
              <a:off x="3773726" y="1912142"/>
              <a:ext cx="0" cy="798197"/>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3772566" y="1912142"/>
              <a:ext cx="4603432"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8364977" y="1912142"/>
              <a:ext cx="0" cy="386837"/>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V="1">
              <a:off x="8362673" y="3976971"/>
              <a:ext cx="0" cy="420246"/>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flipV="1">
              <a:off x="3814013" y="4397217"/>
              <a:ext cx="4549805"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H="1" flipV="1">
              <a:off x="3824904" y="3544871"/>
              <a:ext cx="0" cy="852346"/>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H="1">
              <a:off x="3448565" y="3544868"/>
              <a:ext cx="377483" cy="234209"/>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13322" name="文本框 28"/>
          <p:cNvSpPr txBox="1"/>
          <p:nvPr/>
        </p:nvSpPr>
        <p:spPr>
          <a:xfrm>
            <a:off x="290513" y="254000"/>
            <a:ext cx="3744912" cy="398780"/>
          </a:xfrm>
          <a:prstGeom prst="rect">
            <a:avLst/>
          </a:prstGeom>
          <a:noFill/>
          <a:ln w="9525">
            <a:noFill/>
          </a:ln>
        </p:spPr>
        <p:txBody>
          <a:bodyPr anchor="t">
            <a:spAutoFit/>
          </a:bodyPr>
          <a:lstStyle/>
          <a:p>
            <a:pPr>
              <a:buFont typeface="Arial" panose="020B0604020202020204" pitchFamily="34" charset="0"/>
            </a:pPr>
            <a:r>
              <a:rPr lang="en-US" altLang="zh-CN" sz="2000" dirty="0">
                <a:solidFill>
                  <a:srgbClr val="404040"/>
                </a:solidFill>
                <a:ea typeface="Calibri" panose="020F0502020204030204" pitchFamily="34" charset="0"/>
              </a:rPr>
              <a:t>Project Tracker</a:t>
            </a:r>
          </a:p>
        </p:txBody>
      </p:sp>
      <p:sp>
        <p:nvSpPr>
          <p:cNvPr id="2" name="Text Box 1"/>
          <p:cNvSpPr txBox="1"/>
          <p:nvPr/>
        </p:nvSpPr>
        <p:spPr>
          <a:xfrm>
            <a:off x="3202361" y="552837"/>
            <a:ext cx="6781589" cy="707886"/>
          </a:xfrm>
          <a:prstGeom prst="rect">
            <a:avLst/>
          </a:prstGeom>
          <a:noFill/>
        </p:spPr>
        <p:txBody>
          <a:bodyPr wrap="square" rtlCol="0">
            <a:spAutoFit/>
          </a:bodyPr>
          <a:lstStyle/>
          <a:p>
            <a:r>
              <a:rPr lang="en-US" sz="4000" b="1" i="0" u="none" strike="noStrike" dirty="0">
                <a:solidFill>
                  <a:srgbClr val="000000"/>
                </a:solidFill>
                <a:effectLst/>
                <a:latin typeface="+mn-lt"/>
              </a:rPr>
              <a:t>Admin User Creation</a:t>
            </a:r>
            <a:endParaRPr lang="en-US" sz="4000" b="1" dirty="0">
              <a:latin typeface="+mn-lt"/>
            </a:endParaRPr>
          </a:p>
        </p:txBody>
      </p:sp>
      <p:sp>
        <p:nvSpPr>
          <p:cNvPr id="3" name="Text Box 2"/>
          <p:cNvSpPr txBox="1"/>
          <p:nvPr/>
        </p:nvSpPr>
        <p:spPr>
          <a:xfrm>
            <a:off x="683260" y="1205617"/>
            <a:ext cx="10708640" cy="5573985"/>
          </a:xfrm>
          <a:prstGeom prst="rect">
            <a:avLst/>
          </a:prstGeom>
          <a:noFill/>
        </p:spPr>
        <p:txBody>
          <a:bodyPr wrap="square" rtlCol="0">
            <a:noAutofit/>
          </a:bodyPr>
          <a:lstStyle/>
          <a:p>
            <a:pPr>
              <a:spcBef>
                <a:spcPts val="0"/>
              </a:spcBef>
              <a:spcAft>
                <a:spcPts val="0"/>
              </a:spcAft>
            </a:pPr>
            <a:r>
              <a:rPr lang="en-US" sz="2000" b="1" i="0" u="none" strike="noStrike" dirty="0">
                <a:solidFill>
                  <a:srgbClr val="0D0D0D"/>
                </a:solidFill>
                <a:effectLst/>
                <a:latin typeface="+mn-lt"/>
              </a:rPr>
              <a:t>Introduction</a:t>
            </a:r>
          </a:p>
          <a:p>
            <a:pPr>
              <a:spcBef>
                <a:spcPts val="0"/>
              </a:spcBef>
              <a:spcAft>
                <a:spcPts val="0"/>
              </a:spcAft>
            </a:pPr>
            <a:endParaRPr lang="en-US" sz="2000" b="1" i="0" u="none" strike="noStrike" dirty="0">
              <a:solidFill>
                <a:srgbClr val="0D0D0D"/>
              </a:solidFill>
              <a:effectLst/>
              <a:latin typeface="+mn-lt"/>
            </a:endParaRPr>
          </a:p>
          <a:p>
            <a:pPr lvl="1">
              <a:spcBef>
                <a:spcPts val="0"/>
              </a:spcBef>
              <a:spcAft>
                <a:spcPts val="0"/>
              </a:spcAft>
              <a:buFont typeface="Arial" panose="020B0604020202020204" pitchFamily="34" charset="0"/>
              <a:buChar char="•"/>
            </a:pPr>
            <a:r>
              <a:rPr lang="en-US" sz="2000" b="0" i="0" u="none" strike="noStrike" dirty="0">
                <a:solidFill>
                  <a:srgbClr val="0D0D0D"/>
                </a:solidFill>
                <a:effectLst/>
                <a:latin typeface="+mn-lt"/>
              </a:rPr>
              <a:t> In the project tracker web application, the admin user holds the highest level of authority and responsibility.</a:t>
            </a:r>
          </a:p>
          <a:p>
            <a:pPr lvl="1">
              <a:spcBef>
                <a:spcPts val="0"/>
              </a:spcBef>
              <a:spcAft>
                <a:spcPts val="0"/>
              </a:spcAft>
              <a:buFont typeface="Arial" panose="020B0604020202020204" pitchFamily="34" charset="0"/>
              <a:buChar char="•"/>
            </a:pPr>
            <a:r>
              <a:rPr lang="en-US" sz="2000" b="0" i="0" u="none" strike="noStrike" dirty="0">
                <a:solidFill>
                  <a:srgbClr val="0D0D0D"/>
                </a:solidFill>
                <a:effectLst/>
                <a:latin typeface="+mn-lt"/>
              </a:rPr>
              <a:t> Privileges</a:t>
            </a:r>
          </a:p>
          <a:p>
            <a:pPr marL="1200150" lvl="2" indent="-285750">
              <a:spcBef>
                <a:spcPts val="0"/>
              </a:spcBef>
              <a:spcAft>
                <a:spcPts val="0"/>
              </a:spcAft>
              <a:buFont typeface="Arial" panose="020B0604020202020204" pitchFamily="34" charset="0"/>
              <a:buChar char="•"/>
            </a:pPr>
            <a:r>
              <a:rPr lang="en-US" sz="2000" b="0" i="0" u="none" strike="noStrike" dirty="0">
                <a:solidFill>
                  <a:srgbClr val="0D0D0D"/>
                </a:solidFill>
                <a:effectLst/>
                <a:latin typeface="+mn-lt"/>
              </a:rPr>
              <a:t>Access to all features and functionalities of the project tracker web application.</a:t>
            </a:r>
          </a:p>
          <a:p>
            <a:pPr marL="1200150" lvl="2" indent="-285750">
              <a:spcBef>
                <a:spcPts val="0"/>
              </a:spcBef>
              <a:spcAft>
                <a:spcPts val="0"/>
              </a:spcAft>
              <a:buFont typeface="Arial" panose="020B0604020202020204" pitchFamily="34" charset="0"/>
              <a:buChar char="•"/>
            </a:pPr>
            <a:r>
              <a:rPr lang="en-US" sz="2000" b="0" i="0" u="none" strike="noStrike" dirty="0">
                <a:solidFill>
                  <a:srgbClr val="0D0D0D"/>
                </a:solidFill>
                <a:effectLst/>
                <a:latin typeface="+mn-lt"/>
              </a:rPr>
              <a:t>Authority to create and modify user accounts.</a:t>
            </a:r>
          </a:p>
          <a:p>
            <a:pPr marL="1200150" lvl="2" indent="-285750">
              <a:spcBef>
                <a:spcPts val="0"/>
              </a:spcBef>
              <a:spcAft>
                <a:spcPts val="0"/>
              </a:spcAft>
              <a:buFont typeface="Arial" panose="020B0604020202020204" pitchFamily="34" charset="0"/>
              <a:buChar char="•"/>
            </a:pPr>
            <a:r>
              <a:rPr lang="en-US" sz="2000" b="0" i="0" u="none" strike="noStrike" dirty="0">
                <a:solidFill>
                  <a:srgbClr val="0D0D0D"/>
                </a:solidFill>
                <a:effectLst/>
                <a:latin typeface="+mn-lt"/>
              </a:rPr>
              <a:t>Oversight of project/employee data, including creation, editing, and deleting.</a:t>
            </a:r>
          </a:p>
          <a:p>
            <a:pPr rtl="0" fontAlgn="base">
              <a:spcBef>
                <a:spcPts val="0"/>
              </a:spcBef>
              <a:spcAft>
                <a:spcPts val="0"/>
              </a:spcAft>
            </a:pPr>
            <a:endParaRPr lang="en-US" sz="2000" b="1" i="0" u="none" strike="noStrike" dirty="0">
              <a:solidFill>
                <a:srgbClr val="0D0D0D"/>
              </a:solidFill>
              <a:effectLst/>
              <a:latin typeface="+mn-lt"/>
            </a:endParaRPr>
          </a:p>
          <a:p>
            <a:pPr rtl="0" fontAlgn="base">
              <a:spcBef>
                <a:spcPts val="0"/>
              </a:spcBef>
              <a:spcAft>
                <a:spcPts val="0"/>
              </a:spcAft>
            </a:pPr>
            <a:r>
              <a:rPr lang="en-US" sz="2000" b="1" i="0" u="none" strike="noStrike" dirty="0">
                <a:solidFill>
                  <a:srgbClr val="0D0D0D"/>
                </a:solidFill>
                <a:effectLst/>
                <a:latin typeface="+mn-lt"/>
              </a:rPr>
              <a:t>Requirements</a:t>
            </a:r>
          </a:p>
          <a:p>
            <a:pPr rtl="0" fontAlgn="base">
              <a:spcBef>
                <a:spcPts val="0"/>
              </a:spcBef>
              <a:spcAft>
                <a:spcPts val="0"/>
              </a:spcAft>
            </a:pPr>
            <a:endParaRPr lang="en-US" sz="2000" b="1" i="0" u="none" strike="noStrike" dirty="0">
              <a:solidFill>
                <a:srgbClr val="1F2328"/>
              </a:solidFill>
              <a:effectLst/>
              <a:latin typeface="+mn-lt"/>
            </a:endParaRPr>
          </a:p>
          <a:p>
            <a:pPr lvl="1" rtl="0" fontAlgn="base">
              <a:spcBef>
                <a:spcPts val="0"/>
              </a:spcBef>
              <a:spcAft>
                <a:spcPts val="0"/>
              </a:spcAft>
            </a:pPr>
            <a:r>
              <a:rPr lang="en-US" sz="2000" b="0" i="0" u="none" strike="noStrike" dirty="0">
                <a:solidFill>
                  <a:srgbClr val="1F2328"/>
                </a:solidFill>
                <a:effectLst/>
                <a:latin typeface="+mn-lt"/>
              </a:rPr>
              <a:t>REST API to create an admin user for the application</a:t>
            </a:r>
          </a:p>
          <a:p>
            <a:pPr lvl="1" rtl="0" fontAlgn="base">
              <a:spcBef>
                <a:spcPts val="0"/>
              </a:spcBef>
              <a:spcAft>
                <a:spcPts val="0"/>
              </a:spcAft>
            </a:pPr>
            <a:endParaRPr lang="en-US" sz="2000" b="0" i="0" u="none" strike="noStrike" dirty="0">
              <a:solidFill>
                <a:srgbClr val="1F2328"/>
              </a:solidFill>
              <a:effectLst/>
              <a:latin typeface="+mn-lt"/>
            </a:endParaRPr>
          </a:p>
          <a:p>
            <a:r>
              <a:rPr lang="en-US" sz="2000" b="1" dirty="0">
                <a:effectLst/>
                <a:latin typeface="+mn-lt"/>
              </a:rPr>
              <a:t>User Story</a:t>
            </a:r>
          </a:p>
          <a:p>
            <a:endParaRPr lang="en-US" sz="2000" b="1" dirty="0">
              <a:effectLst/>
              <a:latin typeface="+mn-lt"/>
            </a:endParaRPr>
          </a:p>
          <a:p>
            <a:r>
              <a:rPr lang="en-US" sz="2000" b="0" i="0" u="none" strike="noStrike" dirty="0">
                <a:solidFill>
                  <a:srgbClr val="1F2328"/>
                </a:solidFill>
                <a:effectLst/>
                <a:latin typeface="+mn-lt"/>
              </a:rPr>
              <a:t>As a system administrator, I want to create a new admin user through a secure API endpoint, providing their username, email, password, and optional name information, so that I can manage system access and assign administrative privileges </a:t>
            </a:r>
            <a:r>
              <a:rPr lang="en-US" sz="2000" b="1" dirty="0">
                <a:latin typeface="+mn-lt"/>
              </a:rPr>
              <a:t>	</a:t>
            </a:r>
            <a:br>
              <a:rPr lang="en-US" sz="2000" b="0" dirty="0">
                <a:effectLst/>
                <a:latin typeface="+mn-lt"/>
              </a:rPr>
            </a:br>
            <a:br>
              <a:rPr lang="en-US" sz="2000" b="0" dirty="0">
                <a:effectLst/>
                <a:latin typeface="+mn-lt"/>
              </a:rPr>
            </a:br>
            <a:endParaRPr lang="en-US" sz="2000" dirty="0">
              <a:latin typeface="+mn-lt"/>
            </a:endParaRPr>
          </a:p>
        </p:txBody>
      </p:sp>
    </p:spTree>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3" name="图片 3"/>
          <p:cNvPicPr>
            <a:picLocks noChangeAspect="1"/>
          </p:cNvPicPr>
          <p:nvPr/>
        </p:nvPicPr>
        <p:blipFill>
          <a:blip r:embed="rId2">
            <a:alphaModFix amt="40000"/>
          </a:blip>
          <a:srcRect l="5727" r="16841" b="26530"/>
          <a:stretch>
            <a:fillRect/>
          </a:stretch>
        </p:blipFill>
        <p:spPr>
          <a:xfrm>
            <a:off x="0" y="0"/>
            <a:ext cx="12192000" cy="6858000"/>
          </a:xfrm>
          <a:prstGeom prst="rect">
            <a:avLst/>
          </a:prstGeom>
          <a:noFill/>
          <a:ln w="9525">
            <a:noFill/>
          </a:ln>
        </p:spPr>
      </p:pic>
      <p:grpSp>
        <p:nvGrpSpPr>
          <p:cNvPr id="13314" name="组合 1"/>
          <p:cNvGrpSpPr/>
          <p:nvPr/>
        </p:nvGrpSpPr>
        <p:grpSpPr>
          <a:xfrm>
            <a:off x="211138" y="257175"/>
            <a:ext cx="558800" cy="463550"/>
            <a:chOff x="3448565" y="1912142"/>
            <a:chExt cx="4927433" cy="2485075"/>
          </a:xfrm>
        </p:grpSpPr>
        <p:cxnSp>
          <p:nvCxnSpPr>
            <p:cNvPr id="19" name="直接连接符 18"/>
            <p:cNvCxnSpPr/>
            <p:nvPr/>
          </p:nvCxnSpPr>
          <p:spPr>
            <a:xfrm>
              <a:off x="3773726" y="1912142"/>
              <a:ext cx="0" cy="798197"/>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3772566" y="1912142"/>
              <a:ext cx="4603432"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8364977" y="1912142"/>
              <a:ext cx="0" cy="386837"/>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V="1">
              <a:off x="8362673" y="3976971"/>
              <a:ext cx="0" cy="420246"/>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flipV="1">
              <a:off x="3814013" y="4397217"/>
              <a:ext cx="4549805"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H="1" flipV="1">
              <a:off x="3824904" y="3544871"/>
              <a:ext cx="0" cy="852346"/>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H="1">
              <a:off x="3448565" y="3544868"/>
              <a:ext cx="377483" cy="234209"/>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13322" name="文本框 28"/>
          <p:cNvSpPr txBox="1"/>
          <p:nvPr/>
        </p:nvSpPr>
        <p:spPr>
          <a:xfrm>
            <a:off x="290513" y="254000"/>
            <a:ext cx="3744912" cy="398780"/>
          </a:xfrm>
          <a:prstGeom prst="rect">
            <a:avLst/>
          </a:prstGeom>
          <a:noFill/>
          <a:ln w="9525">
            <a:noFill/>
          </a:ln>
        </p:spPr>
        <p:txBody>
          <a:bodyPr anchor="t">
            <a:spAutoFit/>
          </a:bodyPr>
          <a:lstStyle/>
          <a:p>
            <a:pPr>
              <a:buFont typeface="Arial" panose="020B0604020202020204" pitchFamily="34" charset="0"/>
            </a:pPr>
            <a:r>
              <a:rPr lang="en-US" altLang="zh-CN" sz="2000" dirty="0">
                <a:solidFill>
                  <a:srgbClr val="404040"/>
                </a:solidFill>
                <a:ea typeface="Calibri" panose="020F0502020204030204" pitchFamily="34" charset="0"/>
              </a:rPr>
              <a:t>Project Tracker</a:t>
            </a:r>
          </a:p>
        </p:txBody>
      </p:sp>
      <p:sp>
        <p:nvSpPr>
          <p:cNvPr id="2" name="Text Box 1"/>
          <p:cNvSpPr txBox="1"/>
          <p:nvPr/>
        </p:nvSpPr>
        <p:spPr>
          <a:xfrm>
            <a:off x="3325091" y="976373"/>
            <a:ext cx="6079625" cy="707886"/>
          </a:xfrm>
          <a:prstGeom prst="rect">
            <a:avLst/>
          </a:prstGeom>
          <a:noFill/>
        </p:spPr>
        <p:txBody>
          <a:bodyPr wrap="square" rtlCol="0">
            <a:spAutoFit/>
          </a:bodyPr>
          <a:lstStyle/>
          <a:p>
            <a:pPr rtl="0">
              <a:spcBef>
                <a:spcPts val="0"/>
              </a:spcBef>
              <a:spcAft>
                <a:spcPts val="0"/>
              </a:spcAft>
            </a:pPr>
            <a:r>
              <a:rPr lang="en-US" sz="4000" b="1" i="0" u="none" strike="noStrike" dirty="0">
                <a:solidFill>
                  <a:srgbClr val="000000"/>
                </a:solidFill>
                <a:effectLst/>
                <a:latin typeface="+mn-lt"/>
              </a:rPr>
              <a:t>Admin User API format</a:t>
            </a:r>
            <a:endParaRPr lang="en-US" sz="4000" b="1" dirty="0">
              <a:effectLst/>
              <a:latin typeface="+mn-lt"/>
            </a:endParaRPr>
          </a:p>
        </p:txBody>
      </p:sp>
      <p:sp>
        <p:nvSpPr>
          <p:cNvPr id="3" name="Text Box 2"/>
          <p:cNvSpPr txBox="1"/>
          <p:nvPr/>
        </p:nvSpPr>
        <p:spPr>
          <a:xfrm>
            <a:off x="683260" y="2006722"/>
            <a:ext cx="10708640" cy="4053205"/>
          </a:xfrm>
          <a:prstGeom prst="rect">
            <a:avLst/>
          </a:prstGeom>
          <a:noFill/>
        </p:spPr>
        <p:txBody>
          <a:bodyPr wrap="square" rtlCol="0">
            <a:noAutofit/>
          </a:bodyPr>
          <a:lstStyle/>
          <a:p>
            <a:pPr rtl="0">
              <a:spcBef>
                <a:spcPts val="0"/>
              </a:spcBef>
              <a:spcAft>
                <a:spcPts val="0"/>
              </a:spcAft>
            </a:pPr>
            <a:r>
              <a:rPr lang="en-US" sz="1600" b="1" i="0" u="none" strike="noStrike" dirty="0">
                <a:effectLst/>
                <a:latin typeface="Arial" panose="020B0604020202020204" pitchFamily="34" charset="0"/>
              </a:rPr>
              <a:t>API Type</a:t>
            </a:r>
            <a:r>
              <a:rPr lang="en-US" sz="1600" b="0" i="0" u="none" strike="noStrike" dirty="0">
                <a:effectLst/>
                <a:latin typeface="Arial" panose="020B0604020202020204" pitchFamily="34" charset="0"/>
              </a:rPr>
              <a:t> : REST</a:t>
            </a:r>
            <a:endParaRPr lang="en-US" sz="1600" b="0" dirty="0">
              <a:effectLst/>
            </a:endParaRPr>
          </a:p>
          <a:p>
            <a:pPr rtl="0">
              <a:spcBef>
                <a:spcPts val="0"/>
              </a:spcBef>
              <a:spcAft>
                <a:spcPts val="0"/>
              </a:spcAft>
            </a:pPr>
            <a:r>
              <a:rPr lang="en-US" sz="1600" b="1" i="0" u="none" strike="noStrike" dirty="0">
                <a:effectLst/>
                <a:latin typeface="Arial" panose="020B0604020202020204" pitchFamily="34" charset="0"/>
              </a:rPr>
              <a:t>Method </a:t>
            </a:r>
            <a:r>
              <a:rPr lang="en-US" sz="1600" b="0" i="0" u="none" strike="noStrike" dirty="0">
                <a:effectLst/>
                <a:latin typeface="Arial" panose="020B0604020202020204" pitchFamily="34" charset="0"/>
              </a:rPr>
              <a:t>: POST</a:t>
            </a:r>
            <a:endParaRPr lang="en-US" sz="1600" b="0" dirty="0">
              <a:effectLst/>
            </a:endParaRPr>
          </a:p>
          <a:p>
            <a:pPr rtl="0">
              <a:spcBef>
                <a:spcPts val="0"/>
              </a:spcBef>
              <a:spcAft>
                <a:spcPts val="0"/>
              </a:spcAft>
            </a:pPr>
            <a:r>
              <a:rPr lang="en-US" sz="1600" b="1" i="0" u="none" strike="noStrike" dirty="0">
                <a:effectLst/>
                <a:latin typeface="Arial" panose="020B0604020202020204" pitchFamily="34" charset="0"/>
              </a:rPr>
              <a:t>End point</a:t>
            </a:r>
            <a:r>
              <a:rPr lang="en-US" sz="1600" b="0" i="0" u="none" strike="noStrike" dirty="0">
                <a:effectLst/>
                <a:latin typeface="Arial" panose="020B0604020202020204" pitchFamily="34" charset="0"/>
              </a:rPr>
              <a:t> : /v/adminUser</a:t>
            </a:r>
            <a:endParaRPr lang="en-US" sz="1600" b="0" dirty="0">
              <a:effectLst/>
            </a:endParaRPr>
          </a:p>
          <a:p>
            <a:pPr rtl="0">
              <a:spcBef>
                <a:spcPts val="0"/>
              </a:spcBef>
              <a:spcAft>
                <a:spcPts val="0"/>
              </a:spcAft>
            </a:pPr>
            <a:r>
              <a:rPr lang="en-US" sz="1600" b="1" i="0" u="none" strike="noStrike" dirty="0">
                <a:effectLst/>
                <a:latin typeface="Arial" panose="020B0604020202020204" pitchFamily="34" charset="0"/>
              </a:rPr>
              <a:t>Authorization </a:t>
            </a:r>
            <a:r>
              <a:rPr lang="en-US" sz="1600" b="0" i="0" u="none" strike="noStrike" dirty="0">
                <a:effectLst/>
                <a:latin typeface="Arial" panose="020B0604020202020204" pitchFamily="34" charset="0"/>
              </a:rPr>
              <a:t>: Basic Auth</a:t>
            </a:r>
            <a:endParaRPr lang="en-US" sz="1600" b="0" dirty="0">
              <a:effectLst/>
            </a:endParaRPr>
          </a:p>
          <a:p>
            <a:pPr rtl="0">
              <a:spcBef>
                <a:spcPts val="0"/>
              </a:spcBef>
              <a:spcAft>
                <a:spcPts val="0"/>
              </a:spcAft>
            </a:pPr>
            <a:r>
              <a:rPr lang="en-US" sz="1600" b="1" i="0" u="none" strike="noStrike" dirty="0">
                <a:effectLst/>
                <a:latin typeface="Arial" panose="020B0604020202020204" pitchFamily="34" charset="0"/>
              </a:rPr>
              <a:t>Request Body</a:t>
            </a:r>
            <a:r>
              <a:rPr lang="en-US" sz="1600" b="0" i="0" u="none" strike="noStrike" dirty="0">
                <a:effectLst/>
                <a:latin typeface="Arial" panose="020B0604020202020204" pitchFamily="34" charset="0"/>
              </a:rPr>
              <a:t> </a:t>
            </a:r>
            <a:r>
              <a:rPr lang="en-US" sz="1600" b="0" i="0" u="none" strike="noStrike" dirty="0">
                <a:solidFill>
                  <a:srgbClr val="595959"/>
                </a:solidFill>
                <a:effectLst/>
                <a:latin typeface="Arial" panose="020B0604020202020204" pitchFamily="34" charset="0"/>
              </a:rPr>
              <a:t>: </a:t>
            </a:r>
            <a:endParaRPr lang="en-US" sz="1600" b="0" dirty="0">
              <a:effectLst/>
            </a:endParaRPr>
          </a:p>
          <a:p>
            <a:pPr marL="1828800" rtl="0">
              <a:spcBef>
                <a:spcPts val="0"/>
              </a:spcBef>
              <a:spcAft>
                <a:spcPts val="0"/>
              </a:spcAft>
            </a:pPr>
            <a:r>
              <a:rPr lang="en-US" sz="1600" b="0" i="0" u="none" strike="noStrike" dirty="0">
                <a:solidFill>
                  <a:srgbClr val="000000"/>
                </a:solidFill>
                <a:effectLst/>
                <a:latin typeface="Courier New" panose="02070309020205020404" pitchFamily="49" charset="0"/>
              </a:rPr>
              <a:t>{</a:t>
            </a:r>
            <a:endParaRPr lang="en-US" sz="1600" b="0" dirty="0">
              <a:effectLst/>
            </a:endParaRPr>
          </a:p>
          <a:p>
            <a:pPr marL="1828800" rtl="0">
              <a:spcBef>
                <a:spcPts val="0"/>
              </a:spcBef>
              <a:spcAft>
                <a:spcPts val="0"/>
              </a:spcAft>
            </a:pPr>
            <a:r>
              <a:rPr lang="en-US" sz="1600" b="0" i="0" u="none" strike="noStrike" dirty="0">
                <a:solidFill>
                  <a:srgbClr val="000000"/>
                </a:solidFill>
                <a:effectLst/>
                <a:latin typeface="Courier New" panose="02070309020205020404" pitchFamily="49" charset="0"/>
              </a:rPr>
              <a:t>      </a:t>
            </a:r>
            <a:r>
              <a:rPr lang="en-US" sz="1600" b="0" i="0" u="none" strike="noStrike" dirty="0">
                <a:solidFill>
                  <a:srgbClr val="A31515"/>
                </a:solidFill>
                <a:effectLst/>
                <a:latin typeface="Courier New" panose="02070309020205020404" pitchFamily="49" charset="0"/>
              </a:rPr>
              <a:t>"username"</a:t>
            </a:r>
            <a:r>
              <a:rPr lang="en-US" sz="1600" b="0" i="0" u="none" strike="noStrike" dirty="0">
                <a:solidFill>
                  <a:srgbClr val="000000"/>
                </a:solidFill>
                <a:effectLst/>
                <a:latin typeface="Courier New" panose="02070309020205020404" pitchFamily="49" charset="0"/>
              </a:rPr>
              <a:t>: </a:t>
            </a:r>
            <a:r>
              <a:rPr lang="en-US" sz="1600" b="0" i="0" u="none" strike="noStrike" dirty="0">
                <a:solidFill>
                  <a:srgbClr val="0451A5"/>
                </a:solidFill>
                <a:effectLst/>
                <a:latin typeface="Courier New" panose="02070309020205020404" pitchFamily="49" charset="0"/>
              </a:rPr>
              <a:t>"adminUser"</a:t>
            </a:r>
            <a:r>
              <a:rPr lang="en-US" sz="1600" b="0" i="0" u="none" strike="noStrike" dirty="0">
                <a:solidFill>
                  <a:srgbClr val="000000"/>
                </a:solidFill>
                <a:effectLst/>
                <a:latin typeface="Courier New" panose="02070309020205020404" pitchFamily="49" charset="0"/>
              </a:rPr>
              <a:t>,</a:t>
            </a:r>
            <a:endParaRPr lang="en-US" sz="1600" b="0" dirty="0">
              <a:effectLst/>
            </a:endParaRPr>
          </a:p>
          <a:p>
            <a:pPr marL="1828800" rtl="0">
              <a:spcBef>
                <a:spcPts val="0"/>
              </a:spcBef>
              <a:spcAft>
                <a:spcPts val="0"/>
              </a:spcAft>
            </a:pPr>
            <a:r>
              <a:rPr lang="en-US" sz="1600" b="0" i="0" u="none" strike="noStrike" dirty="0">
                <a:solidFill>
                  <a:srgbClr val="000000"/>
                </a:solidFill>
                <a:effectLst/>
                <a:latin typeface="Courier New" panose="02070309020205020404" pitchFamily="49" charset="0"/>
              </a:rPr>
              <a:t>      </a:t>
            </a:r>
            <a:r>
              <a:rPr lang="en-US" sz="1600" b="0" i="0" u="none" strike="noStrike" dirty="0">
                <a:solidFill>
                  <a:srgbClr val="A31515"/>
                </a:solidFill>
                <a:effectLst/>
                <a:latin typeface="Courier New" panose="02070309020205020404" pitchFamily="49" charset="0"/>
              </a:rPr>
              <a:t>"email"</a:t>
            </a:r>
            <a:r>
              <a:rPr lang="en-US" sz="1600" b="0" i="0" u="none" strike="noStrike" dirty="0">
                <a:solidFill>
                  <a:srgbClr val="000000"/>
                </a:solidFill>
                <a:effectLst/>
                <a:latin typeface="Courier New" panose="02070309020205020404" pitchFamily="49" charset="0"/>
              </a:rPr>
              <a:t>: </a:t>
            </a:r>
            <a:r>
              <a:rPr lang="en-US" sz="1600" b="0" i="0" u="none" strike="noStrike" dirty="0">
                <a:solidFill>
                  <a:srgbClr val="0451A5"/>
                </a:solidFill>
                <a:effectLst/>
                <a:latin typeface="Courier New" panose="02070309020205020404" pitchFamily="49" charset="0"/>
              </a:rPr>
              <a:t>"test@gmail.com"</a:t>
            </a:r>
            <a:r>
              <a:rPr lang="en-US" sz="1600" b="0" i="0" u="none" strike="noStrike" dirty="0">
                <a:solidFill>
                  <a:srgbClr val="000000"/>
                </a:solidFill>
                <a:effectLst/>
                <a:latin typeface="Courier New" panose="02070309020205020404" pitchFamily="49" charset="0"/>
              </a:rPr>
              <a:t>,</a:t>
            </a:r>
            <a:endParaRPr lang="en-US" sz="1600" b="0" dirty="0">
              <a:effectLst/>
            </a:endParaRPr>
          </a:p>
          <a:p>
            <a:pPr marL="1828800" rtl="0">
              <a:spcBef>
                <a:spcPts val="0"/>
              </a:spcBef>
              <a:spcAft>
                <a:spcPts val="0"/>
              </a:spcAft>
            </a:pPr>
            <a:r>
              <a:rPr lang="en-US" sz="1600" b="0" i="0" u="none" strike="noStrike" dirty="0">
                <a:solidFill>
                  <a:srgbClr val="000000"/>
                </a:solidFill>
                <a:effectLst/>
                <a:latin typeface="Courier New" panose="02070309020205020404" pitchFamily="49" charset="0"/>
              </a:rPr>
              <a:t>      </a:t>
            </a:r>
            <a:r>
              <a:rPr lang="en-US" sz="1600" b="0" i="0" u="none" strike="noStrike" dirty="0">
                <a:solidFill>
                  <a:srgbClr val="A31515"/>
                </a:solidFill>
                <a:effectLst/>
                <a:latin typeface="Courier New" panose="02070309020205020404" pitchFamily="49" charset="0"/>
              </a:rPr>
              <a:t>"password"</a:t>
            </a:r>
            <a:r>
              <a:rPr lang="en-US" sz="1600" b="0" i="0" u="none" strike="noStrike" dirty="0">
                <a:solidFill>
                  <a:srgbClr val="000000"/>
                </a:solidFill>
                <a:effectLst/>
                <a:latin typeface="Courier New" panose="02070309020205020404" pitchFamily="49" charset="0"/>
              </a:rPr>
              <a:t>:</a:t>
            </a:r>
            <a:r>
              <a:rPr lang="en-US" sz="1600" b="0" i="0" u="none" strike="noStrike" dirty="0">
                <a:solidFill>
                  <a:srgbClr val="0451A5"/>
                </a:solidFill>
                <a:effectLst/>
                <a:latin typeface="Courier New" panose="02070309020205020404" pitchFamily="49" charset="0"/>
              </a:rPr>
              <a:t>"Pwd@1234"</a:t>
            </a:r>
            <a:r>
              <a:rPr lang="en-US" sz="1600" b="0" i="0" u="none" strike="noStrike" dirty="0">
                <a:solidFill>
                  <a:srgbClr val="000000"/>
                </a:solidFill>
                <a:effectLst/>
                <a:latin typeface="Courier New" panose="02070309020205020404" pitchFamily="49" charset="0"/>
              </a:rPr>
              <a:t>,</a:t>
            </a:r>
            <a:endParaRPr lang="en-US" sz="1600" b="0" dirty="0">
              <a:effectLst/>
            </a:endParaRPr>
          </a:p>
          <a:p>
            <a:pPr marL="1828800" rtl="0">
              <a:spcBef>
                <a:spcPts val="0"/>
              </a:spcBef>
              <a:spcAft>
                <a:spcPts val="0"/>
              </a:spcAft>
            </a:pPr>
            <a:r>
              <a:rPr lang="en-US" sz="1600" b="0" i="0" u="none" strike="noStrike" dirty="0">
                <a:solidFill>
                  <a:srgbClr val="000000"/>
                </a:solidFill>
                <a:effectLst/>
                <a:latin typeface="Courier New" panose="02070309020205020404" pitchFamily="49" charset="0"/>
              </a:rPr>
              <a:t>      </a:t>
            </a:r>
            <a:r>
              <a:rPr lang="en-US" sz="1600" b="0" i="0" u="none" strike="noStrike" dirty="0">
                <a:solidFill>
                  <a:srgbClr val="A31515"/>
                </a:solidFill>
                <a:effectLst/>
                <a:latin typeface="Courier New" panose="02070309020205020404" pitchFamily="49" charset="0"/>
              </a:rPr>
              <a:t>"firstname"</a:t>
            </a:r>
            <a:r>
              <a:rPr lang="en-US" sz="1600" b="0" i="0" u="none" strike="noStrike" dirty="0">
                <a:solidFill>
                  <a:srgbClr val="000000"/>
                </a:solidFill>
                <a:effectLst/>
                <a:latin typeface="Courier New" panose="02070309020205020404" pitchFamily="49" charset="0"/>
              </a:rPr>
              <a:t>: </a:t>
            </a:r>
            <a:r>
              <a:rPr lang="en-US" sz="1600" b="0" i="0" u="none" strike="noStrike" dirty="0">
                <a:solidFill>
                  <a:srgbClr val="0451A5"/>
                </a:solidFill>
                <a:effectLst/>
                <a:latin typeface="Courier New" panose="02070309020205020404" pitchFamily="49" charset="0"/>
              </a:rPr>
              <a:t>"fname"</a:t>
            </a:r>
            <a:r>
              <a:rPr lang="en-US" sz="1600" b="0" i="0" u="none" strike="noStrike" dirty="0">
                <a:solidFill>
                  <a:srgbClr val="000000"/>
                </a:solidFill>
                <a:effectLst/>
                <a:latin typeface="Courier New" panose="02070309020205020404" pitchFamily="49" charset="0"/>
              </a:rPr>
              <a:t>,</a:t>
            </a:r>
            <a:endParaRPr lang="en-US" sz="1600" b="0" dirty="0">
              <a:effectLst/>
            </a:endParaRPr>
          </a:p>
          <a:p>
            <a:pPr marL="1828800" rtl="0">
              <a:spcBef>
                <a:spcPts val="0"/>
              </a:spcBef>
              <a:spcAft>
                <a:spcPts val="0"/>
              </a:spcAft>
            </a:pPr>
            <a:r>
              <a:rPr lang="en-US" sz="1600" b="0" i="0" u="none" strike="noStrike" dirty="0">
                <a:solidFill>
                  <a:srgbClr val="000000"/>
                </a:solidFill>
                <a:effectLst/>
                <a:latin typeface="Courier New" panose="02070309020205020404" pitchFamily="49" charset="0"/>
              </a:rPr>
              <a:t>      </a:t>
            </a:r>
            <a:r>
              <a:rPr lang="en-US" sz="1600" b="0" i="0" u="none" strike="noStrike" dirty="0">
                <a:solidFill>
                  <a:srgbClr val="A31515"/>
                </a:solidFill>
                <a:effectLst/>
                <a:latin typeface="Courier New" panose="02070309020205020404" pitchFamily="49" charset="0"/>
              </a:rPr>
              <a:t>"lastname"</a:t>
            </a:r>
            <a:r>
              <a:rPr lang="en-US" sz="1600" b="0" i="0" u="none" strike="noStrike" dirty="0">
                <a:solidFill>
                  <a:srgbClr val="000000"/>
                </a:solidFill>
                <a:effectLst/>
                <a:latin typeface="Courier New" panose="02070309020205020404" pitchFamily="49" charset="0"/>
              </a:rPr>
              <a:t>: </a:t>
            </a:r>
            <a:r>
              <a:rPr lang="en-US" sz="1600" b="0" i="0" u="none" strike="noStrike" dirty="0">
                <a:solidFill>
                  <a:srgbClr val="0451A5"/>
                </a:solidFill>
                <a:effectLst/>
                <a:latin typeface="Courier New" panose="02070309020205020404" pitchFamily="49" charset="0"/>
              </a:rPr>
              <a:t>"lname"</a:t>
            </a:r>
            <a:r>
              <a:rPr lang="en-US" sz="1600" b="0" i="0" u="none" strike="noStrike" dirty="0">
                <a:solidFill>
                  <a:srgbClr val="000000"/>
                </a:solidFill>
                <a:effectLst/>
                <a:latin typeface="Courier New" panose="02070309020205020404" pitchFamily="49" charset="0"/>
              </a:rPr>
              <a:t>,</a:t>
            </a:r>
            <a:endParaRPr lang="en-US" sz="1600" b="0" dirty="0">
              <a:effectLst/>
            </a:endParaRPr>
          </a:p>
          <a:p>
            <a:pPr marL="1828800" rtl="0">
              <a:spcBef>
                <a:spcPts val="0"/>
              </a:spcBef>
              <a:spcAft>
                <a:spcPts val="0"/>
              </a:spcAft>
            </a:pPr>
            <a:r>
              <a:rPr lang="en-US" sz="1600" b="0" i="0" u="none" strike="noStrike" dirty="0">
                <a:solidFill>
                  <a:srgbClr val="000000"/>
                </a:solidFill>
                <a:effectLst/>
                <a:latin typeface="Courier New" panose="02070309020205020404" pitchFamily="49" charset="0"/>
              </a:rPr>
              <a:t>      </a:t>
            </a:r>
            <a:r>
              <a:rPr lang="en-US" sz="1600" b="0" i="0" u="none" strike="noStrike" dirty="0">
                <a:solidFill>
                  <a:srgbClr val="A31515"/>
                </a:solidFill>
                <a:effectLst/>
                <a:latin typeface="Courier New" panose="02070309020205020404" pitchFamily="49" charset="0"/>
              </a:rPr>
              <a:t>"role"</a:t>
            </a:r>
            <a:r>
              <a:rPr lang="en-US" sz="1600" b="0" i="0" u="none" strike="noStrike" dirty="0">
                <a:solidFill>
                  <a:srgbClr val="000000"/>
                </a:solidFill>
                <a:effectLst/>
                <a:latin typeface="Courier New" panose="02070309020205020404" pitchFamily="49" charset="0"/>
              </a:rPr>
              <a:t>:</a:t>
            </a:r>
            <a:r>
              <a:rPr lang="en-US" sz="1600" b="0" i="0" u="none" strike="noStrike" dirty="0">
                <a:solidFill>
                  <a:srgbClr val="0451A5"/>
                </a:solidFill>
                <a:effectLst/>
                <a:latin typeface="Courier New" panose="02070309020205020404" pitchFamily="49" charset="0"/>
              </a:rPr>
              <a:t>"admin"</a:t>
            </a:r>
            <a:endParaRPr lang="en-US" sz="1600" b="0" dirty="0">
              <a:effectLst/>
            </a:endParaRPr>
          </a:p>
          <a:p>
            <a:pPr marL="1828800" rtl="0">
              <a:spcBef>
                <a:spcPts val="0"/>
              </a:spcBef>
              <a:spcAft>
                <a:spcPts val="0"/>
              </a:spcAft>
            </a:pPr>
            <a:r>
              <a:rPr lang="en-US" sz="1600" b="0" i="0" u="none" strike="noStrike" dirty="0">
                <a:solidFill>
                  <a:srgbClr val="000000"/>
                </a:solidFill>
                <a:effectLst/>
                <a:latin typeface="Courier New" panose="02070309020205020404" pitchFamily="49" charset="0"/>
              </a:rPr>
              <a:t>  }</a:t>
            </a:r>
            <a:endParaRPr lang="en-US" sz="1600" b="0" dirty="0">
              <a:effectLst/>
            </a:endParaRPr>
          </a:p>
          <a:p>
            <a:pPr rtl="0">
              <a:spcBef>
                <a:spcPts val="0"/>
              </a:spcBef>
              <a:spcAft>
                <a:spcPts val="0"/>
              </a:spcAft>
            </a:pPr>
            <a:r>
              <a:rPr lang="en-US" sz="1600" b="1" i="0" u="none" strike="noStrike" dirty="0">
                <a:effectLst/>
                <a:latin typeface="Arial" panose="020B0604020202020204" pitchFamily="34" charset="0"/>
              </a:rPr>
              <a:t>Response </a:t>
            </a:r>
            <a:r>
              <a:rPr lang="en-US" sz="1600" b="0" i="0" u="none" strike="noStrike" dirty="0">
                <a:effectLst/>
                <a:latin typeface="Arial" panose="020B0604020202020204" pitchFamily="34" charset="0"/>
              </a:rPr>
              <a:t>:</a:t>
            </a:r>
            <a:r>
              <a:rPr lang="en-US" sz="1600" b="0" i="0" u="none" strike="noStrike" dirty="0">
                <a:solidFill>
                  <a:srgbClr val="595959"/>
                </a:solidFill>
                <a:effectLst/>
                <a:latin typeface="Arial" panose="020B0604020202020204" pitchFamily="34" charset="0"/>
              </a:rPr>
              <a:t>  </a:t>
            </a:r>
            <a:endParaRPr lang="en-US" sz="1600" b="0" dirty="0">
              <a:effectLst/>
            </a:endParaRPr>
          </a:p>
          <a:p>
            <a:pPr marL="1828800" rtl="0">
              <a:spcBef>
                <a:spcPts val="0"/>
              </a:spcBef>
              <a:spcAft>
                <a:spcPts val="0"/>
              </a:spcAft>
            </a:pPr>
            <a:r>
              <a:rPr lang="en-US" sz="1600" b="0" i="0" u="none" strike="noStrike" dirty="0">
                <a:solidFill>
                  <a:srgbClr val="000000"/>
                </a:solidFill>
                <a:effectLst/>
                <a:latin typeface="Courier New" panose="02070309020205020404" pitchFamily="49" charset="0"/>
              </a:rPr>
              <a:t>{</a:t>
            </a:r>
            <a:endParaRPr lang="en-US" sz="1600" b="0" dirty="0">
              <a:effectLst/>
            </a:endParaRPr>
          </a:p>
          <a:p>
            <a:pPr marL="1828800" rtl="0">
              <a:spcBef>
                <a:spcPts val="0"/>
              </a:spcBef>
              <a:spcAft>
                <a:spcPts val="0"/>
              </a:spcAft>
            </a:pPr>
            <a:r>
              <a:rPr lang="en-US" sz="1600" b="0" i="0" u="none" strike="noStrike" dirty="0">
                <a:solidFill>
                  <a:srgbClr val="000000"/>
                </a:solidFill>
                <a:effectLst/>
                <a:latin typeface="Courier New" panose="02070309020205020404" pitchFamily="49" charset="0"/>
              </a:rPr>
              <a:t>    </a:t>
            </a:r>
            <a:r>
              <a:rPr lang="en-US" sz="1600" b="0" i="0" u="none" strike="noStrike" dirty="0">
                <a:solidFill>
                  <a:srgbClr val="A31515"/>
                </a:solidFill>
                <a:effectLst/>
                <a:latin typeface="Courier New" panose="02070309020205020404" pitchFamily="49" charset="0"/>
              </a:rPr>
              <a:t>"status"</a:t>
            </a:r>
            <a:r>
              <a:rPr lang="en-US" sz="1600" b="0" i="0" u="none" strike="noStrike" dirty="0">
                <a:solidFill>
                  <a:srgbClr val="000000"/>
                </a:solidFill>
                <a:effectLst/>
                <a:latin typeface="Courier New" panose="02070309020205020404" pitchFamily="49" charset="0"/>
              </a:rPr>
              <a:t>: </a:t>
            </a:r>
            <a:r>
              <a:rPr lang="en-US" sz="1600" b="0" i="0" u="none" strike="noStrike" dirty="0">
                <a:solidFill>
                  <a:srgbClr val="098658"/>
                </a:solidFill>
                <a:effectLst/>
                <a:latin typeface="Courier New" panose="02070309020205020404" pitchFamily="49" charset="0"/>
              </a:rPr>
              <a:t>201</a:t>
            </a:r>
            <a:r>
              <a:rPr lang="en-US" sz="1600" b="0" i="0" u="none" strike="noStrike" dirty="0">
                <a:solidFill>
                  <a:srgbClr val="000000"/>
                </a:solidFill>
                <a:effectLst/>
                <a:latin typeface="Courier New" panose="02070309020205020404" pitchFamily="49" charset="0"/>
              </a:rPr>
              <a:t>,</a:t>
            </a:r>
            <a:endParaRPr lang="en-US" sz="1600" b="0" dirty="0">
              <a:effectLst/>
            </a:endParaRPr>
          </a:p>
          <a:p>
            <a:pPr marL="1828800" rtl="0">
              <a:spcBef>
                <a:spcPts val="0"/>
              </a:spcBef>
              <a:spcAft>
                <a:spcPts val="0"/>
              </a:spcAft>
            </a:pPr>
            <a:r>
              <a:rPr lang="en-US" sz="1600" b="0" i="0" u="none" strike="noStrike" dirty="0">
                <a:solidFill>
                  <a:srgbClr val="000000"/>
                </a:solidFill>
                <a:effectLst/>
                <a:latin typeface="Courier New" panose="02070309020205020404" pitchFamily="49" charset="0"/>
              </a:rPr>
              <a:t>    </a:t>
            </a:r>
            <a:r>
              <a:rPr lang="en-US" sz="1600" b="0" i="0" u="none" strike="noStrike" dirty="0">
                <a:solidFill>
                  <a:srgbClr val="A31515"/>
                </a:solidFill>
                <a:effectLst/>
                <a:latin typeface="Courier New" panose="02070309020205020404" pitchFamily="49" charset="0"/>
              </a:rPr>
              <a:t>"data"</a:t>
            </a:r>
            <a:r>
              <a:rPr lang="en-US" sz="1600" b="0" i="0" u="none" strike="noStrike" dirty="0">
                <a:solidFill>
                  <a:srgbClr val="000000"/>
                </a:solidFill>
                <a:effectLst/>
                <a:latin typeface="Courier New" panose="02070309020205020404" pitchFamily="49" charset="0"/>
              </a:rPr>
              <a:t>: </a:t>
            </a:r>
            <a:r>
              <a:rPr lang="en-US" sz="1600" b="0" i="0" u="none" strike="noStrike" dirty="0">
                <a:solidFill>
                  <a:srgbClr val="0451A5"/>
                </a:solidFill>
                <a:effectLst/>
                <a:latin typeface="Courier New" panose="02070309020205020404" pitchFamily="49" charset="0"/>
              </a:rPr>
              <a:t>"Admin user created successfully"</a:t>
            </a:r>
            <a:endParaRPr lang="en-US" sz="1600" b="0" dirty="0">
              <a:effectLst/>
            </a:endParaRPr>
          </a:p>
          <a:p>
            <a:pPr marL="1828800" rtl="0">
              <a:spcBef>
                <a:spcPts val="0"/>
              </a:spcBef>
              <a:spcAft>
                <a:spcPts val="0"/>
              </a:spcAft>
            </a:pPr>
            <a:r>
              <a:rPr lang="en-US" sz="1600" b="0" i="0" u="none" strike="noStrike" dirty="0">
                <a:solidFill>
                  <a:srgbClr val="000000"/>
                </a:solidFill>
                <a:effectLst/>
                <a:latin typeface="Courier New" panose="02070309020205020404" pitchFamily="49" charset="0"/>
              </a:rPr>
              <a:t>}</a:t>
            </a:r>
            <a:endParaRPr lang="en-US" sz="1600" b="0" dirty="0">
              <a:effectLst/>
            </a:endParaRPr>
          </a:p>
          <a:p>
            <a:br>
              <a:rPr lang="en-US" sz="1600" b="0" dirty="0">
                <a:effectLst/>
              </a:rPr>
            </a:br>
            <a:endParaRPr lang="en-US" sz="1600" dirty="0"/>
          </a:p>
          <a:p>
            <a:pPr marL="342900" indent="-342900">
              <a:lnSpc>
                <a:spcPct val="130000"/>
              </a:lnSpc>
              <a:buFont typeface="Arial" panose="020B0604020202020204" pitchFamily="34" charset="0"/>
              <a:buChar char="•"/>
            </a:pPr>
            <a:endParaRPr lang="en-US" sz="1600" dirty="0"/>
          </a:p>
        </p:txBody>
      </p:sp>
    </p:spTree>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3" name="图片 3"/>
          <p:cNvPicPr>
            <a:picLocks noChangeAspect="1"/>
          </p:cNvPicPr>
          <p:nvPr/>
        </p:nvPicPr>
        <p:blipFill>
          <a:blip r:embed="rId2">
            <a:alphaModFix amt="40000"/>
          </a:blip>
          <a:srcRect l="5727" r="16841" b="26530"/>
          <a:stretch>
            <a:fillRect/>
          </a:stretch>
        </p:blipFill>
        <p:spPr>
          <a:xfrm>
            <a:off x="64655" y="0"/>
            <a:ext cx="12192000" cy="6858000"/>
          </a:xfrm>
          <a:prstGeom prst="rect">
            <a:avLst/>
          </a:prstGeom>
          <a:noFill/>
          <a:ln w="9525">
            <a:noFill/>
          </a:ln>
        </p:spPr>
      </p:pic>
      <p:grpSp>
        <p:nvGrpSpPr>
          <p:cNvPr id="13314" name="组合 1"/>
          <p:cNvGrpSpPr/>
          <p:nvPr/>
        </p:nvGrpSpPr>
        <p:grpSpPr>
          <a:xfrm>
            <a:off x="211138" y="257175"/>
            <a:ext cx="558800" cy="463550"/>
            <a:chOff x="3448565" y="1912142"/>
            <a:chExt cx="4927433" cy="2485075"/>
          </a:xfrm>
        </p:grpSpPr>
        <p:cxnSp>
          <p:nvCxnSpPr>
            <p:cNvPr id="19" name="直接连接符 18"/>
            <p:cNvCxnSpPr/>
            <p:nvPr/>
          </p:nvCxnSpPr>
          <p:spPr>
            <a:xfrm>
              <a:off x="3773726" y="1912142"/>
              <a:ext cx="0" cy="798197"/>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3772566" y="1912142"/>
              <a:ext cx="4603432"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8364977" y="1912142"/>
              <a:ext cx="0" cy="386837"/>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V="1">
              <a:off x="8362673" y="3976971"/>
              <a:ext cx="0" cy="420246"/>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flipV="1">
              <a:off x="3814013" y="4397217"/>
              <a:ext cx="4549805"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H="1" flipV="1">
              <a:off x="3824904" y="3544871"/>
              <a:ext cx="0" cy="852346"/>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H="1">
              <a:off x="3448565" y="3544868"/>
              <a:ext cx="377483" cy="234209"/>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2" name="Text Box 1"/>
          <p:cNvSpPr txBox="1"/>
          <p:nvPr/>
        </p:nvSpPr>
        <p:spPr>
          <a:xfrm>
            <a:off x="3540817" y="299402"/>
            <a:ext cx="5597525" cy="706755"/>
          </a:xfrm>
          <a:prstGeom prst="rect">
            <a:avLst/>
          </a:prstGeom>
          <a:noFill/>
        </p:spPr>
        <p:txBody>
          <a:bodyPr wrap="square" rtlCol="0">
            <a:spAutoFit/>
          </a:bodyPr>
          <a:lstStyle/>
          <a:p>
            <a:r>
              <a:rPr lang="en-US" sz="4000" b="1" dirty="0">
                <a:latin typeface="+mn-lt"/>
                <a:sym typeface="+mn-ea"/>
              </a:rPr>
              <a:t>Code </a:t>
            </a:r>
            <a:r>
              <a:rPr lang="en-US" sz="4000" b="1" i="0" u="none" strike="noStrike" dirty="0">
                <a:solidFill>
                  <a:srgbClr val="000000"/>
                </a:solidFill>
                <a:effectLst/>
                <a:latin typeface="+mn-lt"/>
              </a:rPr>
              <a:t>Snippet</a:t>
            </a:r>
            <a:endParaRPr lang="en-US" sz="4000" b="1" dirty="0">
              <a:latin typeface="+mn-lt"/>
            </a:endParaRPr>
          </a:p>
        </p:txBody>
      </p:sp>
      <p:sp>
        <p:nvSpPr>
          <p:cNvPr id="10250" name="文本框 28"/>
          <p:cNvSpPr txBox="1"/>
          <p:nvPr/>
        </p:nvSpPr>
        <p:spPr>
          <a:xfrm>
            <a:off x="290693" y="270590"/>
            <a:ext cx="3940010" cy="398780"/>
          </a:xfrm>
          <a:prstGeom prst="rect">
            <a:avLst/>
          </a:prstGeom>
          <a:noFill/>
          <a:ln w="9525">
            <a:noFill/>
          </a:ln>
        </p:spPr>
        <p:txBody>
          <a:bodyPr wrap="square" anchor="t">
            <a:spAutoFit/>
          </a:bodyPr>
          <a:lstStyle/>
          <a:p>
            <a:pPr>
              <a:buFont typeface="Arial" panose="020B0604020202020204" pitchFamily="34" charset="0"/>
            </a:pPr>
            <a:r>
              <a:rPr lang="en-US" altLang="zh-CN" sz="2000" dirty="0">
                <a:solidFill>
                  <a:srgbClr val="404040"/>
                </a:solidFill>
                <a:ea typeface="Calibri" panose="020F0502020204030204" pitchFamily="34" charset="0"/>
              </a:rPr>
              <a:t>Project Tracker</a:t>
            </a:r>
            <a:endParaRPr lang="zh-CN" altLang="en-US" sz="2000" dirty="0">
              <a:solidFill>
                <a:srgbClr val="404040"/>
              </a:solidFill>
              <a:ea typeface="Calibri" panose="020F0502020204030204" pitchFamily="34" charset="0"/>
            </a:endParaRPr>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962" y="1092470"/>
            <a:ext cx="10160001" cy="560880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3" name="图片 3"/>
          <p:cNvPicPr>
            <a:picLocks noChangeAspect="1"/>
          </p:cNvPicPr>
          <p:nvPr/>
        </p:nvPicPr>
        <p:blipFill>
          <a:blip r:embed="rId4">
            <a:alphaModFix amt="40000"/>
          </a:blip>
          <a:srcRect l="5727" r="16841" b="26530"/>
          <a:stretch>
            <a:fillRect/>
          </a:stretch>
        </p:blipFill>
        <p:spPr>
          <a:xfrm>
            <a:off x="0" y="9236"/>
            <a:ext cx="12192000" cy="6858000"/>
          </a:xfrm>
          <a:prstGeom prst="rect">
            <a:avLst/>
          </a:prstGeom>
          <a:noFill/>
          <a:ln w="9525">
            <a:noFill/>
          </a:ln>
        </p:spPr>
      </p:pic>
      <p:grpSp>
        <p:nvGrpSpPr>
          <p:cNvPr id="13314" name="组合 1"/>
          <p:cNvGrpSpPr/>
          <p:nvPr/>
        </p:nvGrpSpPr>
        <p:grpSpPr>
          <a:xfrm>
            <a:off x="211138" y="257175"/>
            <a:ext cx="558800" cy="463550"/>
            <a:chOff x="3448565" y="1912142"/>
            <a:chExt cx="4927433" cy="2485075"/>
          </a:xfrm>
        </p:grpSpPr>
        <p:cxnSp>
          <p:nvCxnSpPr>
            <p:cNvPr id="19" name="直接连接符 18"/>
            <p:cNvCxnSpPr/>
            <p:nvPr/>
          </p:nvCxnSpPr>
          <p:spPr>
            <a:xfrm>
              <a:off x="3773726" y="1912142"/>
              <a:ext cx="0" cy="798197"/>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3772566" y="1912142"/>
              <a:ext cx="4603432"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8364977" y="1912142"/>
              <a:ext cx="0" cy="386837"/>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V="1">
              <a:off x="8362673" y="3976971"/>
              <a:ext cx="0" cy="420246"/>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flipV="1">
              <a:off x="3814013" y="4397217"/>
              <a:ext cx="4549805"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H="1" flipV="1">
              <a:off x="3824904" y="3544871"/>
              <a:ext cx="0" cy="852346"/>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H="1">
              <a:off x="3448565" y="3544868"/>
              <a:ext cx="377483" cy="234209"/>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13322" name="文本框 28"/>
          <p:cNvSpPr txBox="1"/>
          <p:nvPr/>
        </p:nvSpPr>
        <p:spPr>
          <a:xfrm>
            <a:off x="290513" y="254000"/>
            <a:ext cx="3744912" cy="398780"/>
          </a:xfrm>
          <a:prstGeom prst="rect">
            <a:avLst/>
          </a:prstGeom>
          <a:noFill/>
          <a:ln w="9525">
            <a:noFill/>
          </a:ln>
        </p:spPr>
        <p:txBody>
          <a:bodyPr anchor="t">
            <a:spAutoFit/>
          </a:bodyPr>
          <a:lstStyle/>
          <a:p>
            <a:pPr>
              <a:buFont typeface="Arial" panose="020B0604020202020204" pitchFamily="34" charset="0"/>
            </a:pPr>
            <a:r>
              <a:rPr lang="en-US" altLang="zh-CN" sz="2000" dirty="0">
                <a:solidFill>
                  <a:srgbClr val="404040"/>
                </a:solidFill>
                <a:ea typeface="Calibri" panose="020F0502020204030204" pitchFamily="34" charset="0"/>
              </a:rPr>
              <a:t>Project Tracker</a:t>
            </a:r>
          </a:p>
        </p:txBody>
      </p:sp>
      <p:sp>
        <p:nvSpPr>
          <p:cNvPr id="2" name="Text Box 1"/>
          <p:cNvSpPr txBox="1"/>
          <p:nvPr/>
        </p:nvSpPr>
        <p:spPr>
          <a:xfrm>
            <a:off x="2162969" y="443820"/>
            <a:ext cx="6781589" cy="707886"/>
          </a:xfrm>
          <a:prstGeom prst="rect">
            <a:avLst/>
          </a:prstGeom>
          <a:noFill/>
        </p:spPr>
        <p:txBody>
          <a:bodyPr wrap="square" rtlCol="0">
            <a:spAutoFit/>
          </a:bodyPr>
          <a:lstStyle/>
          <a:p>
            <a:pPr algn="ctr" rtl="0">
              <a:spcBef>
                <a:spcPts val="0"/>
              </a:spcBef>
              <a:spcAft>
                <a:spcPts val="0"/>
              </a:spcAft>
            </a:pPr>
            <a:r>
              <a:rPr lang="en-US" sz="4000" b="1" i="0" u="none" strike="noStrike" dirty="0">
                <a:solidFill>
                  <a:srgbClr val="000000"/>
                </a:solidFill>
                <a:effectLst/>
                <a:latin typeface="+mn-lt"/>
              </a:rPr>
              <a:t>Evaluation Criteria</a:t>
            </a:r>
            <a:endParaRPr lang="en-US" sz="4000" b="1" dirty="0">
              <a:effectLst/>
              <a:latin typeface="+mn-lt"/>
            </a:endParaRPr>
          </a:p>
        </p:txBody>
      </p:sp>
      <p:sp>
        <p:nvSpPr>
          <p:cNvPr id="3" name="Text Box 2"/>
          <p:cNvSpPr txBox="1"/>
          <p:nvPr/>
        </p:nvSpPr>
        <p:spPr>
          <a:xfrm>
            <a:off x="646314" y="1209916"/>
            <a:ext cx="10708640" cy="859539"/>
          </a:xfrm>
          <a:prstGeom prst="rect">
            <a:avLst/>
          </a:prstGeom>
          <a:noFill/>
        </p:spPr>
        <p:txBody>
          <a:bodyPr wrap="square" rtlCol="0">
            <a:noAutofit/>
          </a:bodyPr>
          <a:lstStyle/>
          <a:p>
            <a:r>
              <a:rPr lang="en-US" sz="1800" b="0" i="0" u="none" strike="noStrike" dirty="0">
                <a:solidFill>
                  <a:srgbClr val="1F2328"/>
                </a:solidFill>
                <a:effectLst/>
                <a:latin typeface="Arial" panose="020B0604020202020204" pitchFamily="34" charset="0"/>
              </a:rPr>
              <a:t>Functionally creates admin via POST request with validated unique username, email, and strong password.</a:t>
            </a:r>
            <a:br>
              <a:rPr lang="en-US" sz="2000" dirty="0"/>
            </a:br>
            <a:endParaRPr lang="en-US" sz="2000" dirty="0"/>
          </a:p>
        </p:txBody>
      </p:sp>
      <p:pic>
        <p:nvPicPr>
          <p:cNvPr id="4" name="admin user creation">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68427" y="1893476"/>
            <a:ext cx="10586528" cy="4964523"/>
          </a:xfrm>
          <a:prstGeom prst="rect">
            <a:avLst/>
          </a:prstGeom>
        </p:spPr>
      </p:pic>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52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3" name="图片 3"/>
          <p:cNvPicPr>
            <a:picLocks noChangeAspect="1"/>
          </p:cNvPicPr>
          <p:nvPr/>
        </p:nvPicPr>
        <p:blipFill>
          <a:blip r:embed="rId2">
            <a:alphaModFix amt="40000"/>
          </a:blip>
          <a:srcRect l="5727" r="16841" b="26530"/>
          <a:stretch>
            <a:fillRect/>
          </a:stretch>
        </p:blipFill>
        <p:spPr>
          <a:xfrm>
            <a:off x="0" y="0"/>
            <a:ext cx="12192000" cy="6858000"/>
          </a:xfrm>
          <a:prstGeom prst="rect">
            <a:avLst/>
          </a:prstGeom>
          <a:noFill/>
          <a:ln w="9525">
            <a:noFill/>
          </a:ln>
        </p:spPr>
      </p:pic>
      <p:grpSp>
        <p:nvGrpSpPr>
          <p:cNvPr id="13314" name="组合 1"/>
          <p:cNvGrpSpPr/>
          <p:nvPr/>
        </p:nvGrpSpPr>
        <p:grpSpPr>
          <a:xfrm>
            <a:off x="211138" y="257175"/>
            <a:ext cx="558800" cy="463550"/>
            <a:chOff x="3448565" y="1912142"/>
            <a:chExt cx="4927433" cy="2485075"/>
          </a:xfrm>
        </p:grpSpPr>
        <p:cxnSp>
          <p:nvCxnSpPr>
            <p:cNvPr id="19" name="直接连接符 18"/>
            <p:cNvCxnSpPr/>
            <p:nvPr/>
          </p:nvCxnSpPr>
          <p:spPr>
            <a:xfrm>
              <a:off x="3773726" y="1912142"/>
              <a:ext cx="0" cy="798197"/>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3772566" y="1912142"/>
              <a:ext cx="4603432"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8364977" y="1912142"/>
              <a:ext cx="0" cy="386837"/>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V="1">
              <a:off x="8362673" y="3976971"/>
              <a:ext cx="0" cy="420246"/>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flipV="1">
              <a:off x="3814013" y="4397217"/>
              <a:ext cx="4549805"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H="1" flipV="1">
              <a:off x="3824904" y="3544871"/>
              <a:ext cx="0" cy="852346"/>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H="1">
              <a:off x="3448565" y="3544868"/>
              <a:ext cx="377483" cy="234209"/>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13322" name="文本框 28"/>
          <p:cNvSpPr txBox="1"/>
          <p:nvPr/>
        </p:nvSpPr>
        <p:spPr>
          <a:xfrm>
            <a:off x="290513" y="254000"/>
            <a:ext cx="3744912" cy="398780"/>
          </a:xfrm>
          <a:prstGeom prst="rect">
            <a:avLst/>
          </a:prstGeom>
          <a:noFill/>
          <a:ln w="9525">
            <a:noFill/>
          </a:ln>
        </p:spPr>
        <p:txBody>
          <a:bodyPr anchor="t">
            <a:spAutoFit/>
          </a:bodyPr>
          <a:lstStyle/>
          <a:p>
            <a:pPr>
              <a:buFont typeface="Arial" panose="020B0604020202020204" pitchFamily="34" charset="0"/>
            </a:pPr>
            <a:r>
              <a:rPr lang="en-US" altLang="zh-CN" sz="2000" dirty="0">
                <a:solidFill>
                  <a:srgbClr val="404040"/>
                </a:solidFill>
                <a:ea typeface="Calibri" panose="020F0502020204030204" pitchFamily="34" charset="0"/>
              </a:rPr>
              <a:t>Project Tracker</a:t>
            </a:r>
          </a:p>
        </p:txBody>
      </p:sp>
      <p:sp>
        <p:nvSpPr>
          <p:cNvPr id="2" name="Text Box 1"/>
          <p:cNvSpPr txBox="1"/>
          <p:nvPr/>
        </p:nvSpPr>
        <p:spPr>
          <a:xfrm>
            <a:off x="2718480" y="263700"/>
            <a:ext cx="5597525" cy="707886"/>
          </a:xfrm>
          <a:prstGeom prst="rect">
            <a:avLst/>
          </a:prstGeom>
          <a:noFill/>
        </p:spPr>
        <p:txBody>
          <a:bodyPr wrap="square" rtlCol="0">
            <a:spAutoFit/>
          </a:bodyPr>
          <a:lstStyle/>
          <a:p>
            <a:pPr algn="ctr"/>
            <a:r>
              <a:rPr lang="en-US" sz="4000" b="1" i="0" u="none" strike="noStrike" dirty="0">
                <a:solidFill>
                  <a:srgbClr val="000000"/>
                </a:solidFill>
                <a:effectLst/>
                <a:latin typeface="+mn-lt"/>
              </a:rPr>
              <a:t>User Login</a:t>
            </a:r>
            <a:endParaRPr lang="en-US" sz="4000" b="1" dirty="0">
              <a:latin typeface="+mn-lt"/>
            </a:endParaRPr>
          </a:p>
        </p:txBody>
      </p:sp>
      <p:sp>
        <p:nvSpPr>
          <p:cNvPr id="3" name="Text Box 2"/>
          <p:cNvSpPr txBox="1"/>
          <p:nvPr/>
        </p:nvSpPr>
        <p:spPr>
          <a:xfrm>
            <a:off x="452285" y="879716"/>
            <a:ext cx="10948851" cy="5636194"/>
          </a:xfrm>
          <a:prstGeom prst="rect">
            <a:avLst/>
          </a:prstGeom>
          <a:noFill/>
        </p:spPr>
        <p:txBody>
          <a:bodyPr wrap="square" rtlCol="0">
            <a:noAutofit/>
          </a:bodyPr>
          <a:lstStyle/>
          <a:p>
            <a:pPr rtl="0" fontAlgn="base">
              <a:spcBef>
                <a:spcPts val="0"/>
              </a:spcBef>
              <a:spcAft>
                <a:spcPts val="0"/>
              </a:spcAft>
            </a:pPr>
            <a:r>
              <a:rPr lang="en-US" sz="2400" b="1" i="0" u="none" strike="noStrike" dirty="0">
                <a:effectLst/>
                <a:latin typeface="+mn-lt"/>
              </a:rPr>
              <a:t>Introduction</a:t>
            </a:r>
          </a:p>
          <a:p>
            <a:pPr lvl="1">
              <a:spcBef>
                <a:spcPts val="0"/>
              </a:spcBef>
              <a:spcAft>
                <a:spcPts val="0"/>
              </a:spcAft>
              <a:buFont typeface="Arial" panose="020B0604020202020204" pitchFamily="34" charset="0"/>
              <a:buChar char="•"/>
            </a:pPr>
            <a:r>
              <a:rPr lang="en-US" sz="2400" b="0" i="0" u="none" strike="noStrike" dirty="0">
                <a:effectLst/>
                <a:latin typeface="+mn-lt"/>
              </a:rPr>
              <a:t> </a:t>
            </a:r>
            <a:r>
              <a:rPr lang="en-US" sz="2000" b="0" i="0" u="none" strike="noStrike" dirty="0">
                <a:effectLst/>
                <a:latin typeface="+mn-lt"/>
              </a:rPr>
              <a:t>Active registered users can log in to the application to access the features based on the privileges.</a:t>
            </a:r>
          </a:p>
          <a:p>
            <a:pPr lvl="1">
              <a:spcBef>
                <a:spcPts val="0"/>
              </a:spcBef>
              <a:spcAft>
                <a:spcPts val="0"/>
              </a:spcAft>
              <a:buFont typeface="Arial" panose="020B0604020202020204" pitchFamily="34" charset="0"/>
              <a:buChar char="•"/>
            </a:pPr>
            <a:r>
              <a:rPr lang="en-US" sz="2000" dirty="0">
                <a:latin typeface="+mn-lt"/>
              </a:rPr>
              <a:t> </a:t>
            </a:r>
            <a:r>
              <a:rPr lang="en-US" sz="2000" b="0" i="0" u="none" strike="noStrike" dirty="0">
                <a:effectLst/>
                <a:latin typeface="+mn-lt"/>
              </a:rPr>
              <a:t>When the user tries to log in, the data gets verified with the backend database and gets authenticated</a:t>
            </a:r>
          </a:p>
          <a:p>
            <a:pPr>
              <a:lnSpc>
                <a:spcPct val="130000"/>
              </a:lnSpc>
            </a:pPr>
            <a:r>
              <a:rPr lang="en-US" sz="2400" b="1" dirty="0"/>
              <a:t>Requirements</a:t>
            </a:r>
          </a:p>
          <a:p>
            <a:pPr lvl="1">
              <a:lnSpc>
                <a:spcPct val="130000"/>
              </a:lnSpc>
            </a:pPr>
            <a:r>
              <a:rPr lang="en-US" sz="2000" dirty="0"/>
              <a:t>A login form with the following fields</a:t>
            </a:r>
          </a:p>
          <a:p>
            <a:pPr marL="800100" lvl="1" indent="-342900">
              <a:lnSpc>
                <a:spcPct val="130000"/>
              </a:lnSpc>
              <a:buFont typeface="Arial" panose="020B0604020202020204" pitchFamily="34" charset="0"/>
              <a:buChar char="•"/>
            </a:pPr>
            <a:r>
              <a:rPr lang="en-US" sz="2000" dirty="0"/>
              <a:t>Username: Text Field (mandatory), no suggestions.</a:t>
            </a:r>
          </a:p>
          <a:p>
            <a:pPr marL="800100" lvl="1" indent="-342900">
              <a:lnSpc>
                <a:spcPct val="130000"/>
              </a:lnSpc>
              <a:buFont typeface="Arial" panose="020B0604020202020204" pitchFamily="34" charset="0"/>
              <a:buChar char="•"/>
            </a:pPr>
            <a:r>
              <a:rPr lang="en-US" sz="2000" dirty="0"/>
              <a:t>Password: Text Field (mandatory), Minimum 8 characters, Enforce complexity (uppercase, lowercase, digit, special symbol). </a:t>
            </a:r>
          </a:p>
          <a:p>
            <a:pPr marL="800100" lvl="1" indent="-342900">
              <a:lnSpc>
                <a:spcPct val="130000"/>
              </a:lnSpc>
              <a:buFont typeface="Arial" panose="020B0604020202020204" pitchFamily="34" charset="0"/>
              <a:buChar char="•"/>
            </a:pPr>
            <a:r>
              <a:rPr lang="en-US" sz="2000" dirty="0"/>
              <a:t>Register Link: Navigate to the register form and clear the login form upon clicking.</a:t>
            </a:r>
          </a:p>
          <a:p>
            <a:pPr marL="800100" lvl="1" indent="-342900">
              <a:lnSpc>
                <a:spcPct val="130000"/>
              </a:lnSpc>
              <a:buFont typeface="Arial" panose="020B0604020202020204" pitchFamily="34" charset="0"/>
              <a:buChar char="•"/>
            </a:pPr>
            <a:r>
              <a:rPr lang="en-US" sz="2000" dirty="0"/>
              <a:t>Login Button: Submits form data</a:t>
            </a:r>
          </a:p>
          <a:p>
            <a:pPr>
              <a:lnSpc>
                <a:spcPct val="130000"/>
              </a:lnSpc>
            </a:pPr>
            <a:r>
              <a:rPr lang="en-US" sz="2000" b="1" dirty="0"/>
              <a:t>User Story</a:t>
            </a:r>
          </a:p>
          <a:p>
            <a:pPr lvl="1">
              <a:lnSpc>
                <a:spcPct val="130000"/>
              </a:lnSpc>
            </a:pPr>
            <a:r>
              <a:rPr lang="en-US" sz="2000" b="0" i="0" u="none" strike="noStrike" dirty="0">
                <a:effectLst/>
                <a:latin typeface="+mn-lt"/>
              </a:rPr>
              <a:t>As a registered user, I want to log in to the application using my username and password so that I can access its features and functionalities</a:t>
            </a:r>
            <a:endParaRPr lang="en-US" sz="2000" b="1" dirty="0"/>
          </a:p>
          <a:p>
            <a:pPr lvl="1">
              <a:lnSpc>
                <a:spcPct val="130000"/>
              </a:lnSpc>
            </a:pPr>
            <a:endParaRPr lang="en-US" sz="2000" dirty="0"/>
          </a:p>
          <a:p>
            <a:pPr lvl="1">
              <a:lnSpc>
                <a:spcPct val="130000"/>
              </a:lnSpc>
            </a:pPr>
            <a:r>
              <a:rPr lang="en-US" sz="2000" dirty="0"/>
              <a:t>	</a:t>
            </a:r>
          </a:p>
          <a:p>
            <a:pPr marL="342900" indent="-342900">
              <a:lnSpc>
                <a:spcPct val="130000"/>
              </a:lnSpc>
              <a:buFont typeface="Arial" panose="020B0604020202020204" pitchFamily="34" charset="0"/>
              <a:buChar char="•"/>
            </a:pPr>
            <a:endParaRPr lang="en-US" sz="2000" dirty="0"/>
          </a:p>
        </p:txBody>
      </p:sp>
    </p:spTree>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3" name="图片 3"/>
          <p:cNvPicPr>
            <a:picLocks noChangeAspect="1"/>
          </p:cNvPicPr>
          <p:nvPr/>
        </p:nvPicPr>
        <p:blipFill>
          <a:blip r:embed="rId2">
            <a:alphaModFix amt="40000"/>
          </a:blip>
          <a:srcRect l="5727" r="16841" b="26530"/>
          <a:stretch>
            <a:fillRect/>
          </a:stretch>
        </p:blipFill>
        <p:spPr>
          <a:xfrm>
            <a:off x="0" y="0"/>
            <a:ext cx="12192000" cy="6858000"/>
          </a:xfrm>
          <a:prstGeom prst="rect">
            <a:avLst/>
          </a:prstGeom>
          <a:noFill/>
          <a:ln w="9525">
            <a:noFill/>
          </a:ln>
        </p:spPr>
      </p:pic>
      <p:grpSp>
        <p:nvGrpSpPr>
          <p:cNvPr id="13314" name="组合 1"/>
          <p:cNvGrpSpPr/>
          <p:nvPr/>
        </p:nvGrpSpPr>
        <p:grpSpPr>
          <a:xfrm>
            <a:off x="211138" y="257175"/>
            <a:ext cx="558800" cy="463550"/>
            <a:chOff x="3448565" y="1912142"/>
            <a:chExt cx="4927433" cy="2485075"/>
          </a:xfrm>
        </p:grpSpPr>
        <p:cxnSp>
          <p:nvCxnSpPr>
            <p:cNvPr id="19" name="直接连接符 18"/>
            <p:cNvCxnSpPr/>
            <p:nvPr/>
          </p:nvCxnSpPr>
          <p:spPr>
            <a:xfrm>
              <a:off x="3773726" y="1912142"/>
              <a:ext cx="0" cy="798197"/>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3772566" y="1912142"/>
              <a:ext cx="4603432"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8364977" y="1912142"/>
              <a:ext cx="0" cy="386837"/>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V="1">
              <a:off x="8362673" y="3976971"/>
              <a:ext cx="0" cy="420246"/>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flipV="1">
              <a:off x="3814013" y="4397217"/>
              <a:ext cx="4549805"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H="1" flipV="1">
              <a:off x="3824904" y="3544871"/>
              <a:ext cx="0" cy="852346"/>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H="1">
              <a:off x="3448565" y="3544868"/>
              <a:ext cx="377483" cy="234209"/>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13322" name="文本框 28"/>
          <p:cNvSpPr txBox="1"/>
          <p:nvPr/>
        </p:nvSpPr>
        <p:spPr>
          <a:xfrm>
            <a:off x="290513" y="254000"/>
            <a:ext cx="3744912" cy="398780"/>
          </a:xfrm>
          <a:prstGeom prst="rect">
            <a:avLst/>
          </a:prstGeom>
          <a:noFill/>
          <a:ln w="9525">
            <a:noFill/>
          </a:ln>
        </p:spPr>
        <p:txBody>
          <a:bodyPr anchor="t">
            <a:spAutoFit/>
          </a:bodyPr>
          <a:lstStyle/>
          <a:p>
            <a:pPr>
              <a:buFont typeface="Arial" panose="020B0604020202020204" pitchFamily="34" charset="0"/>
            </a:pPr>
            <a:r>
              <a:rPr lang="en-US" altLang="zh-CN" sz="2000" dirty="0">
                <a:solidFill>
                  <a:srgbClr val="404040"/>
                </a:solidFill>
                <a:ea typeface="Calibri" panose="020F0502020204030204" pitchFamily="34" charset="0"/>
              </a:rPr>
              <a:t>Project Tracker</a:t>
            </a:r>
          </a:p>
        </p:txBody>
      </p:sp>
      <p:sp>
        <p:nvSpPr>
          <p:cNvPr id="2" name="Text Box 1"/>
          <p:cNvSpPr txBox="1"/>
          <p:nvPr/>
        </p:nvSpPr>
        <p:spPr>
          <a:xfrm>
            <a:off x="3537527" y="976373"/>
            <a:ext cx="5867189" cy="707886"/>
          </a:xfrm>
          <a:prstGeom prst="rect">
            <a:avLst/>
          </a:prstGeom>
          <a:noFill/>
        </p:spPr>
        <p:txBody>
          <a:bodyPr wrap="square" rtlCol="0">
            <a:spAutoFit/>
          </a:bodyPr>
          <a:lstStyle/>
          <a:p>
            <a:r>
              <a:rPr lang="en-US" sz="4000" b="1" i="0" u="none" strike="noStrike" dirty="0">
                <a:effectLst/>
                <a:latin typeface="+mn-lt"/>
              </a:rPr>
              <a:t>User Login Form UI</a:t>
            </a:r>
            <a:endParaRPr lang="en-US" sz="4000" b="1" dirty="0">
              <a:latin typeface="+mn-lt"/>
            </a:endParaRPr>
          </a:p>
        </p:txBody>
      </p:sp>
      <p:sp>
        <p:nvSpPr>
          <p:cNvPr id="3" name="Text Box 2"/>
          <p:cNvSpPr txBox="1"/>
          <p:nvPr/>
        </p:nvSpPr>
        <p:spPr>
          <a:xfrm>
            <a:off x="683260" y="2916890"/>
            <a:ext cx="10708640" cy="3143037"/>
          </a:xfrm>
          <a:prstGeom prst="rect">
            <a:avLst/>
          </a:prstGeom>
          <a:noFill/>
        </p:spPr>
        <p:txBody>
          <a:bodyPr wrap="square" rtlCol="0">
            <a:noAutofit/>
          </a:bodyPr>
          <a:lstStyle/>
          <a:p>
            <a:br>
              <a:rPr lang="en-US" sz="2400" dirty="0">
                <a:latin typeface="+mn-lt"/>
              </a:rPr>
            </a:br>
            <a:endParaRPr lang="en-US" sz="2400" dirty="0">
              <a:latin typeface="+mn-lt"/>
            </a:endParaRPr>
          </a:p>
        </p:txBody>
      </p:sp>
      <p:pic>
        <p:nvPicPr>
          <p:cNvPr id="102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260" y="1748651"/>
            <a:ext cx="9962318" cy="514332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5" name="图片 3"/>
          <p:cNvPicPr>
            <a:picLocks noChangeAspect="1"/>
          </p:cNvPicPr>
          <p:nvPr/>
        </p:nvPicPr>
        <p:blipFill>
          <a:blip r:embed="rId2"/>
          <a:srcRect l="5727" r="16841" b="26530"/>
          <a:stretch>
            <a:fillRect/>
          </a:stretch>
        </p:blipFill>
        <p:spPr>
          <a:xfrm>
            <a:off x="0" y="27708"/>
            <a:ext cx="12192000" cy="6858000"/>
          </a:xfrm>
          <a:prstGeom prst="rect">
            <a:avLst/>
          </a:prstGeom>
          <a:noFill/>
          <a:ln w="9525">
            <a:noFill/>
          </a:ln>
        </p:spPr>
      </p:pic>
      <p:grpSp>
        <p:nvGrpSpPr>
          <p:cNvPr id="11266" name="组合 1"/>
          <p:cNvGrpSpPr/>
          <p:nvPr/>
        </p:nvGrpSpPr>
        <p:grpSpPr>
          <a:xfrm>
            <a:off x="211138" y="257175"/>
            <a:ext cx="558800" cy="463550"/>
            <a:chOff x="3448565" y="1912142"/>
            <a:chExt cx="4927433" cy="2485075"/>
          </a:xfrm>
        </p:grpSpPr>
        <p:cxnSp>
          <p:nvCxnSpPr>
            <p:cNvPr id="19" name="直接连接符 18"/>
            <p:cNvCxnSpPr/>
            <p:nvPr/>
          </p:nvCxnSpPr>
          <p:spPr>
            <a:xfrm>
              <a:off x="3773726" y="1912142"/>
              <a:ext cx="0" cy="798197"/>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3772566" y="1912142"/>
              <a:ext cx="4603432"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8364977" y="1912142"/>
              <a:ext cx="0" cy="386837"/>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V="1">
              <a:off x="8362673" y="3976971"/>
              <a:ext cx="0" cy="420246"/>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flipV="1">
              <a:off x="3814013" y="4397217"/>
              <a:ext cx="4549805"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H="1" flipV="1">
              <a:off x="3824904" y="3544871"/>
              <a:ext cx="0" cy="852346"/>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H="1">
              <a:off x="3448565" y="3544868"/>
              <a:ext cx="377483" cy="234209"/>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16" name="文本框 15"/>
          <p:cNvSpPr txBox="1">
            <a:spLocks noChangeArrowheads="1"/>
          </p:cNvSpPr>
          <p:nvPr/>
        </p:nvSpPr>
        <p:spPr bwMode="auto">
          <a:xfrm>
            <a:off x="1052945" y="1030599"/>
            <a:ext cx="599439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SimSun"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en-US" altLang="zh-CN" sz="3200" b="1" i="0" u="none" strike="noStrike" kern="1200" cap="none" spc="0" normalizeH="0" baseline="0" noProof="0" dirty="0">
                <a:ln>
                  <a:noFill/>
                </a:ln>
                <a:solidFill>
                  <a:schemeClr val="tx1"/>
                </a:solidFill>
                <a:effectLst/>
                <a:uLnTx/>
                <a:uFillTx/>
                <a:ea typeface="Calibri" panose="020F0502020204030204" pitchFamily="34" charset="0"/>
                <a:cs typeface="+mn-cs"/>
                <a:sym typeface="+mn-ea"/>
              </a:rPr>
              <a:t>Roles</a:t>
            </a:r>
          </a:p>
        </p:txBody>
      </p:sp>
      <p:sp>
        <p:nvSpPr>
          <p:cNvPr id="10250" name="文本框 28"/>
          <p:cNvSpPr txBox="1"/>
          <p:nvPr/>
        </p:nvSpPr>
        <p:spPr>
          <a:xfrm>
            <a:off x="290513" y="254000"/>
            <a:ext cx="3744912" cy="398780"/>
          </a:xfrm>
          <a:prstGeom prst="rect">
            <a:avLst/>
          </a:prstGeom>
          <a:noFill/>
          <a:ln w="9525">
            <a:noFill/>
          </a:ln>
        </p:spPr>
        <p:txBody>
          <a:bodyPr anchor="t">
            <a:spAutoFit/>
          </a:bodyPr>
          <a:lstStyle/>
          <a:p>
            <a:pPr>
              <a:buFont typeface="Arial" panose="020B0604020202020204" pitchFamily="34" charset="0"/>
            </a:pPr>
            <a:r>
              <a:rPr lang="en-US" altLang="zh-CN" sz="2000" dirty="0">
                <a:solidFill>
                  <a:srgbClr val="404040"/>
                </a:solidFill>
                <a:ea typeface="Calibri" panose="020F0502020204030204" pitchFamily="34" charset="0"/>
              </a:rPr>
              <a:t>Project Tracker</a:t>
            </a:r>
            <a:endParaRPr lang="zh-CN" altLang="en-US" sz="2000" dirty="0">
              <a:solidFill>
                <a:srgbClr val="404040"/>
              </a:solidFill>
              <a:ea typeface="Calibri" panose="020F0502020204030204" pitchFamily="34" charset="0"/>
            </a:endParaRPr>
          </a:p>
        </p:txBody>
      </p:sp>
      <p:sp>
        <p:nvSpPr>
          <p:cNvPr id="9" name="TextBox 8"/>
          <p:cNvSpPr txBox="1"/>
          <p:nvPr/>
        </p:nvSpPr>
        <p:spPr>
          <a:xfrm>
            <a:off x="1052945" y="1699491"/>
            <a:ext cx="10619651" cy="2468368"/>
          </a:xfrm>
          <a:prstGeom prst="rect">
            <a:avLst/>
          </a:prstGeom>
          <a:noFill/>
        </p:spPr>
        <p:txBody>
          <a:bodyPr wrap="square" rtlCol="0">
            <a:spAutoFit/>
          </a:bodyPr>
          <a:lstStyle/>
          <a:p>
            <a:pPr marL="457200" indent="-457200">
              <a:lnSpc>
                <a:spcPct val="200000"/>
              </a:lnSpc>
              <a:buFont typeface="Arial" panose="020B0604020202020204" pitchFamily="34" charset="0"/>
              <a:buChar char="•"/>
            </a:pPr>
            <a:r>
              <a:rPr lang="en-IN" sz="2000" dirty="0"/>
              <a:t> Everyone acts as a designer, developer, and tester for each component.</a:t>
            </a:r>
          </a:p>
          <a:p>
            <a:pPr marL="457200" indent="-457200">
              <a:lnSpc>
                <a:spcPct val="200000"/>
              </a:lnSpc>
              <a:buFont typeface="Arial" panose="020B0604020202020204" pitchFamily="34" charset="0"/>
              <a:buChar char="•"/>
            </a:pPr>
            <a:r>
              <a:rPr lang="en-IN" sz="2000" dirty="0"/>
              <a:t> Everyone acts as a scrum master for each sprint meeting.</a:t>
            </a:r>
          </a:p>
          <a:p>
            <a:pPr marL="457200" indent="-457200">
              <a:lnSpc>
                <a:spcPct val="200000"/>
              </a:lnSpc>
              <a:buFont typeface="Arial" panose="020B0604020202020204" pitchFamily="34" charset="0"/>
              <a:buChar char="•"/>
            </a:pPr>
            <a:r>
              <a:rPr lang="en-IN" sz="2000" dirty="0"/>
              <a:t>Everyone also acts as product owner/stakeholder to the other components to provide feedback, validation and enhancement ideas</a:t>
            </a:r>
          </a:p>
        </p:txBody>
      </p:sp>
    </p:spTree>
    <p:extLst>
      <p:ext uri="{BB962C8B-B14F-4D97-AF65-F5344CB8AC3E}">
        <p14:creationId xmlns:p14="http://schemas.microsoft.com/office/powerpoint/2010/main" val="1699753212"/>
      </p:ext>
    </p:extLst>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3" name="图片 3"/>
          <p:cNvPicPr>
            <a:picLocks noChangeAspect="1"/>
          </p:cNvPicPr>
          <p:nvPr/>
        </p:nvPicPr>
        <p:blipFill>
          <a:blip r:embed="rId2">
            <a:alphaModFix amt="40000"/>
          </a:blip>
          <a:srcRect l="5727" r="16841" b="26530"/>
          <a:stretch>
            <a:fillRect/>
          </a:stretch>
        </p:blipFill>
        <p:spPr>
          <a:xfrm>
            <a:off x="18473" y="-57727"/>
            <a:ext cx="12192000" cy="6858000"/>
          </a:xfrm>
          <a:prstGeom prst="rect">
            <a:avLst/>
          </a:prstGeom>
          <a:noFill/>
          <a:ln w="9525">
            <a:noFill/>
          </a:ln>
        </p:spPr>
      </p:pic>
      <p:grpSp>
        <p:nvGrpSpPr>
          <p:cNvPr id="13314" name="组合 1"/>
          <p:cNvGrpSpPr/>
          <p:nvPr/>
        </p:nvGrpSpPr>
        <p:grpSpPr>
          <a:xfrm>
            <a:off x="211138" y="257175"/>
            <a:ext cx="558800" cy="463550"/>
            <a:chOff x="3448565" y="1912142"/>
            <a:chExt cx="4927433" cy="2485075"/>
          </a:xfrm>
        </p:grpSpPr>
        <p:cxnSp>
          <p:nvCxnSpPr>
            <p:cNvPr id="19" name="直接连接符 18"/>
            <p:cNvCxnSpPr/>
            <p:nvPr/>
          </p:nvCxnSpPr>
          <p:spPr>
            <a:xfrm>
              <a:off x="3773726" y="1912142"/>
              <a:ext cx="0" cy="798197"/>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3772566" y="1912142"/>
              <a:ext cx="4603432"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8364977" y="1912142"/>
              <a:ext cx="0" cy="386837"/>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V="1">
              <a:off x="8362673" y="3976971"/>
              <a:ext cx="0" cy="420246"/>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flipV="1">
              <a:off x="3814013" y="4397217"/>
              <a:ext cx="4549805"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H="1" flipV="1">
              <a:off x="3824904" y="3544871"/>
              <a:ext cx="0" cy="852346"/>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H="1">
              <a:off x="3448565" y="3544868"/>
              <a:ext cx="377483" cy="234209"/>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2" name="Text Box 1"/>
          <p:cNvSpPr txBox="1"/>
          <p:nvPr/>
        </p:nvSpPr>
        <p:spPr>
          <a:xfrm>
            <a:off x="3540817" y="299402"/>
            <a:ext cx="5597525" cy="706755"/>
          </a:xfrm>
          <a:prstGeom prst="rect">
            <a:avLst/>
          </a:prstGeom>
          <a:noFill/>
        </p:spPr>
        <p:txBody>
          <a:bodyPr wrap="square" rtlCol="0">
            <a:spAutoFit/>
          </a:bodyPr>
          <a:lstStyle/>
          <a:p>
            <a:r>
              <a:rPr lang="en-US" sz="4000" b="1" dirty="0">
                <a:latin typeface="+mn-lt"/>
                <a:sym typeface="+mn-ea"/>
              </a:rPr>
              <a:t>Code </a:t>
            </a:r>
            <a:r>
              <a:rPr lang="en-US" sz="4000" b="1" i="0" u="none" strike="noStrike" dirty="0">
                <a:solidFill>
                  <a:srgbClr val="000000"/>
                </a:solidFill>
                <a:effectLst/>
                <a:latin typeface="+mn-lt"/>
              </a:rPr>
              <a:t>Snippet</a:t>
            </a:r>
            <a:endParaRPr lang="en-US" sz="4000" b="1" dirty="0">
              <a:latin typeface="+mn-lt"/>
            </a:endParaRPr>
          </a:p>
        </p:txBody>
      </p:sp>
      <p:sp>
        <p:nvSpPr>
          <p:cNvPr id="10250" name="文本框 28"/>
          <p:cNvSpPr txBox="1"/>
          <p:nvPr/>
        </p:nvSpPr>
        <p:spPr>
          <a:xfrm>
            <a:off x="290693" y="270590"/>
            <a:ext cx="3940010" cy="398780"/>
          </a:xfrm>
          <a:prstGeom prst="rect">
            <a:avLst/>
          </a:prstGeom>
          <a:noFill/>
          <a:ln w="9525">
            <a:noFill/>
          </a:ln>
        </p:spPr>
        <p:txBody>
          <a:bodyPr wrap="square" anchor="t">
            <a:spAutoFit/>
          </a:bodyPr>
          <a:lstStyle/>
          <a:p>
            <a:pPr>
              <a:buFont typeface="Arial" panose="020B0604020202020204" pitchFamily="34" charset="0"/>
            </a:pPr>
            <a:r>
              <a:rPr lang="en-US" altLang="zh-CN" sz="2000" dirty="0">
                <a:solidFill>
                  <a:srgbClr val="404040"/>
                </a:solidFill>
                <a:ea typeface="Calibri" panose="020F0502020204030204" pitchFamily="34" charset="0"/>
              </a:rPr>
              <a:t>Project Tracker</a:t>
            </a:r>
            <a:endParaRPr lang="zh-CN" altLang="en-US" sz="2000" dirty="0">
              <a:solidFill>
                <a:srgbClr val="404040"/>
              </a:solidFill>
              <a:ea typeface="Calibri" panose="020F0502020204030204" pitchFamily="34" charset="0"/>
            </a:endParaRPr>
          </a:p>
        </p:txBody>
      </p:sp>
      <p:sp>
        <p:nvSpPr>
          <p:cNvPr id="4" name="AutoShape 2"/>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US"/>
          </a:p>
        </p:txBody>
      </p:sp>
      <p:pic>
        <p:nvPicPr>
          <p:cNvPr id="1126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4837" y="1057512"/>
            <a:ext cx="5236145" cy="5654168"/>
          </a:xfrm>
          <a:prstGeom prst="rect">
            <a:avLst/>
          </a:prstGeom>
          <a:noFill/>
          <a:extLst>
            <a:ext uri="{909E8E84-426E-40DD-AFC4-6F175D3DCCD1}">
              <a14:hiddenFill xmlns:a14="http://schemas.microsoft.com/office/drawing/2010/main">
                <a:solidFill>
                  <a:srgbClr val="FFFFFF"/>
                </a:solidFill>
              </a14:hiddenFill>
            </a:ext>
          </a:extLst>
        </p:spPr>
      </p:pic>
      <p:pic>
        <p:nvPicPr>
          <p:cNvPr id="11270"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30982" y="1066748"/>
            <a:ext cx="6566181" cy="565416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3" name="图片 3"/>
          <p:cNvPicPr>
            <a:picLocks noChangeAspect="1"/>
          </p:cNvPicPr>
          <p:nvPr/>
        </p:nvPicPr>
        <p:blipFill>
          <a:blip r:embed="rId2">
            <a:alphaModFix amt="40000"/>
          </a:blip>
          <a:srcRect l="5727" r="16841" b="26530"/>
          <a:stretch>
            <a:fillRect/>
          </a:stretch>
        </p:blipFill>
        <p:spPr>
          <a:xfrm>
            <a:off x="0" y="0"/>
            <a:ext cx="12192000" cy="6858000"/>
          </a:xfrm>
          <a:prstGeom prst="rect">
            <a:avLst/>
          </a:prstGeom>
          <a:noFill/>
          <a:ln w="9525">
            <a:noFill/>
          </a:ln>
        </p:spPr>
      </p:pic>
      <p:grpSp>
        <p:nvGrpSpPr>
          <p:cNvPr id="13314" name="组合 1"/>
          <p:cNvGrpSpPr/>
          <p:nvPr/>
        </p:nvGrpSpPr>
        <p:grpSpPr>
          <a:xfrm>
            <a:off x="211138" y="257175"/>
            <a:ext cx="558800" cy="463550"/>
            <a:chOff x="3448565" y="1912142"/>
            <a:chExt cx="4927433" cy="2485075"/>
          </a:xfrm>
        </p:grpSpPr>
        <p:cxnSp>
          <p:nvCxnSpPr>
            <p:cNvPr id="19" name="直接连接符 18"/>
            <p:cNvCxnSpPr/>
            <p:nvPr/>
          </p:nvCxnSpPr>
          <p:spPr>
            <a:xfrm>
              <a:off x="3773726" y="1912142"/>
              <a:ext cx="0" cy="798197"/>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3772566" y="1912142"/>
              <a:ext cx="4603432"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8364977" y="1912142"/>
              <a:ext cx="0" cy="386837"/>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V="1">
              <a:off x="8362673" y="3976971"/>
              <a:ext cx="0" cy="420246"/>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flipV="1">
              <a:off x="3814013" y="4397217"/>
              <a:ext cx="4549805"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H="1" flipV="1">
              <a:off x="3824904" y="3544871"/>
              <a:ext cx="0" cy="852346"/>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H="1">
              <a:off x="3448565" y="3544868"/>
              <a:ext cx="377483" cy="234209"/>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13322" name="文本框 28"/>
          <p:cNvSpPr txBox="1"/>
          <p:nvPr/>
        </p:nvSpPr>
        <p:spPr>
          <a:xfrm>
            <a:off x="290513" y="254000"/>
            <a:ext cx="3744912" cy="398780"/>
          </a:xfrm>
          <a:prstGeom prst="rect">
            <a:avLst/>
          </a:prstGeom>
          <a:noFill/>
          <a:ln w="9525">
            <a:noFill/>
          </a:ln>
        </p:spPr>
        <p:txBody>
          <a:bodyPr anchor="t">
            <a:spAutoFit/>
          </a:bodyPr>
          <a:lstStyle/>
          <a:p>
            <a:pPr>
              <a:buFont typeface="Arial" panose="020B0604020202020204" pitchFamily="34" charset="0"/>
            </a:pPr>
            <a:r>
              <a:rPr lang="en-US" altLang="zh-CN" sz="2000" dirty="0">
                <a:solidFill>
                  <a:srgbClr val="404040"/>
                </a:solidFill>
                <a:ea typeface="Calibri" panose="020F0502020204030204" pitchFamily="34" charset="0"/>
              </a:rPr>
              <a:t>Project Tracker</a:t>
            </a:r>
          </a:p>
        </p:txBody>
      </p:sp>
      <p:sp>
        <p:nvSpPr>
          <p:cNvPr id="2" name="Text Box 1"/>
          <p:cNvSpPr txBox="1"/>
          <p:nvPr/>
        </p:nvSpPr>
        <p:spPr>
          <a:xfrm>
            <a:off x="2623127" y="985609"/>
            <a:ext cx="6781589" cy="707886"/>
          </a:xfrm>
          <a:prstGeom prst="rect">
            <a:avLst/>
          </a:prstGeom>
          <a:noFill/>
        </p:spPr>
        <p:txBody>
          <a:bodyPr wrap="square" rtlCol="0">
            <a:spAutoFit/>
          </a:bodyPr>
          <a:lstStyle/>
          <a:p>
            <a:pPr algn="ctr"/>
            <a:r>
              <a:rPr lang="en-US" sz="4000" b="1" dirty="0"/>
              <a:t>API’s</a:t>
            </a:r>
          </a:p>
        </p:txBody>
      </p:sp>
      <p:sp>
        <p:nvSpPr>
          <p:cNvPr id="3" name="Text Box 2"/>
          <p:cNvSpPr txBox="1"/>
          <p:nvPr/>
        </p:nvSpPr>
        <p:spPr>
          <a:xfrm>
            <a:off x="683260" y="2006722"/>
            <a:ext cx="10708640" cy="4053205"/>
          </a:xfrm>
          <a:prstGeom prst="rect">
            <a:avLst/>
          </a:prstGeom>
          <a:noFill/>
        </p:spPr>
        <p:txBody>
          <a:bodyPr wrap="square" rtlCol="0">
            <a:noAutofit/>
          </a:bodyPr>
          <a:lstStyle/>
          <a:p>
            <a:pPr rtl="0" fontAlgn="base">
              <a:spcBef>
                <a:spcPts val="0"/>
              </a:spcBef>
              <a:spcAft>
                <a:spcPts val="1200"/>
              </a:spcAft>
              <a:buFont typeface="+mj-lt"/>
              <a:buAutoNum type="arabicPeriod"/>
            </a:pPr>
            <a:r>
              <a:rPr lang="en-US" sz="1800" b="1" i="0" u="none" strike="noStrike" dirty="0">
                <a:effectLst/>
                <a:latin typeface="Arial" panose="020B0604020202020204" pitchFamily="34" charset="0"/>
              </a:rPr>
              <a:t>Get registered users</a:t>
            </a:r>
          </a:p>
          <a:p>
            <a:pPr marL="457200" rtl="0">
              <a:spcBef>
                <a:spcPts val="0"/>
              </a:spcBef>
              <a:spcAft>
                <a:spcPts val="1200"/>
              </a:spcAft>
            </a:pPr>
            <a:r>
              <a:rPr lang="en-US" sz="1800" b="0" i="0" u="none" strike="noStrike" dirty="0">
                <a:effectLst/>
                <a:latin typeface="Arial" panose="020B0604020202020204" pitchFamily="34" charset="0"/>
              </a:rPr>
              <a:t>End point : /v/getUsers</a:t>
            </a:r>
            <a:endParaRPr lang="en-US" sz="2400" b="0" dirty="0">
              <a:effectLst/>
            </a:endParaRPr>
          </a:p>
          <a:p>
            <a:pPr marL="457200" rtl="0">
              <a:spcBef>
                <a:spcPts val="0"/>
              </a:spcBef>
              <a:spcAft>
                <a:spcPts val="1200"/>
              </a:spcAft>
            </a:pPr>
            <a:r>
              <a:rPr lang="en-US" sz="1800" b="0" i="0" u="none" strike="noStrike" dirty="0">
                <a:effectLst/>
                <a:latin typeface="Arial" panose="020B0604020202020204" pitchFamily="34" charset="0"/>
              </a:rPr>
              <a:t>Method : GET</a:t>
            </a:r>
            <a:endParaRPr lang="en-US" sz="2400" b="0" dirty="0">
              <a:effectLst/>
            </a:endParaRPr>
          </a:p>
          <a:p>
            <a:pPr rtl="0" fontAlgn="base">
              <a:spcBef>
                <a:spcPts val="0"/>
              </a:spcBef>
              <a:spcAft>
                <a:spcPts val="1200"/>
              </a:spcAft>
              <a:buFont typeface="+mj-lt"/>
              <a:buAutoNum type="arabicPeriod" startAt="2"/>
            </a:pPr>
            <a:r>
              <a:rPr lang="en-US" sz="1800" b="1" i="0" u="none" strike="noStrike" dirty="0">
                <a:effectLst/>
                <a:latin typeface="Arial" panose="020B0604020202020204" pitchFamily="34" charset="0"/>
              </a:rPr>
              <a:t>User Login</a:t>
            </a:r>
          </a:p>
          <a:p>
            <a:pPr marL="457200" rtl="0">
              <a:spcBef>
                <a:spcPts val="0"/>
              </a:spcBef>
              <a:spcAft>
                <a:spcPts val="1200"/>
              </a:spcAft>
            </a:pPr>
            <a:r>
              <a:rPr lang="en-US" sz="1800" b="0" i="0" u="none" strike="noStrike" dirty="0">
                <a:effectLst/>
                <a:latin typeface="Arial" panose="020B0604020202020204" pitchFamily="34" charset="0"/>
              </a:rPr>
              <a:t>End point : /v1/login</a:t>
            </a:r>
            <a:endParaRPr lang="en-US" sz="2400" b="0" dirty="0">
              <a:effectLst/>
            </a:endParaRPr>
          </a:p>
          <a:p>
            <a:pPr marL="457200" rtl="0">
              <a:spcBef>
                <a:spcPts val="0"/>
              </a:spcBef>
              <a:spcAft>
                <a:spcPts val="1200"/>
              </a:spcAft>
            </a:pPr>
            <a:r>
              <a:rPr lang="en-US" sz="1800" b="0" i="0" u="none" strike="noStrike" dirty="0">
                <a:effectLst/>
                <a:latin typeface="Arial" panose="020B0604020202020204" pitchFamily="34" charset="0"/>
              </a:rPr>
              <a:t>Method : POST</a:t>
            </a:r>
            <a:endParaRPr lang="en-US" sz="2400" b="0" dirty="0">
              <a:effectLst/>
            </a:endParaRPr>
          </a:p>
          <a:p>
            <a:pPr marL="457200" rtl="0">
              <a:spcBef>
                <a:spcPts val="0"/>
              </a:spcBef>
              <a:spcAft>
                <a:spcPts val="1200"/>
              </a:spcAft>
            </a:pPr>
            <a:r>
              <a:rPr lang="en-US" sz="1800" b="0" i="0" u="none" strike="noStrike" dirty="0">
                <a:effectLst/>
                <a:latin typeface="Arial" panose="020B0604020202020204" pitchFamily="34" charset="0"/>
              </a:rPr>
              <a:t>Request payload : </a:t>
            </a:r>
            <a:endParaRPr lang="en-US" sz="2400" b="0" dirty="0">
              <a:effectLst/>
            </a:endParaRPr>
          </a:p>
          <a:p>
            <a:pPr marL="457200" rtl="0">
              <a:spcBef>
                <a:spcPts val="0"/>
              </a:spcBef>
              <a:spcAft>
                <a:spcPts val="1200"/>
              </a:spcAft>
            </a:pPr>
            <a:r>
              <a:rPr lang="en-US" sz="1800" b="0" i="0" u="none" strike="noStrike" dirty="0">
                <a:effectLst/>
                <a:latin typeface="Arial" panose="020B0604020202020204" pitchFamily="34" charset="0"/>
              </a:rPr>
              <a:t>{"username":"adminUser","password":"Pwd@1234"}</a:t>
            </a:r>
            <a:endParaRPr lang="en-US" sz="2400" b="0" dirty="0">
              <a:effectLst/>
            </a:endParaRPr>
          </a:p>
          <a:p>
            <a:br>
              <a:rPr lang="en-US" sz="2400" dirty="0"/>
            </a:br>
            <a:br>
              <a:rPr lang="en-US" sz="2400" dirty="0">
                <a:latin typeface="+mn-lt"/>
              </a:rPr>
            </a:br>
            <a:endParaRPr lang="en-US" sz="2400" dirty="0">
              <a:latin typeface="+mn-lt"/>
            </a:endParaRPr>
          </a:p>
          <a:p>
            <a:pPr marL="342900" indent="-342900">
              <a:lnSpc>
                <a:spcPct val="130000"/>
              </a:lnSpc>
              <a:buFont typeface="Arial" panose="020B0604020202020204" pitchFamily="34" charset="0"/>
              <a:buChar char="•"/>
            </a:pPr>
            <a:endParaRPr lang="en-US" sz="2000" dirty="0">
              <a:latin typeface="+mn-lt"/>
            </a:endParaRPr>
          </a:p>
        </p:txBody>
      </p:sp>
    </p:spTree>
  </p:cSld>
  <p:clrMapOvr>
    <a:masterClrMapping/>
  </p:clrMapOvr>
  <p:transition spd="slow">
    <p:wip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3" name="图片 3"/>
          <p:cNvPicPr>
            <a:picLocks noChangeAspect="1"/>
          </p:cNvPicPr>
          <p:nvPr/>
        </p:nvPicPr>
        <p:blipFill>
          <a:blip r:embed="rId4">
            <a:alphaModFix amt="40000"/>
          </a:blip>
          <a:srcRect l="5727" r="16841" b="26530"/>
          <a:stretch>
            <a:fillRect/>
          </a:stretch>
        </p:blipFill>
        <p:spPr>
          <a:xfrm>
            <a:off x="0" y="9236"/>
            <a:ext cx="12192000" cy="6858000"/>
          </a:xfrm>
          <a:prstGeom prst="rect">
            <a:avLst/>
          </a:prstGeom>
          <a:noFill/>
          <a:ln w="9525">
            <a:noFill/>
          </a:ln>
        </p:spPr>
      </p:pic>
      <p:grpSp>
        <p:nvGrpSpPr>
          <p:cNvPr id="13314" name="组合 1"/>
          <p:cNvGrpSpPr/>
          <p:nvPr/>
        </p:nvGrpSpPr>
        <p:grpSpPr>
          <a:xfrm>
            <a:off x="211138" y="257175"/>
            <a:ext cx="558800" cy="463550"/>
            <a:chOff x="3448565" y="1912142"/>
            <a:chExt cx="4927433" cy="2485075"/>
          </a:xfrm>
        </p:grpSpPr>
        <p:cxnSp>
          <p:nvCxnSpPr>
            <p:cNvPr id="19" name="直接连接符 18"/>
            <p:cNvCxnSpPr/>
            <p:nvPr/>
          </p:nvCxnSpPr>
          <p:spPr>
            <a:xfrm>
              <a:off x="3773726" y="1912142"/>
              <a:ext cx="0" cy="798197"/>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3772566" y="1912142"/>
              <a:ext cx="4603432"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8364977" y="1912142"/>
              <a:ext cx="0" cy="386837"/>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V="1">
              <a:off x="8362673" y="3976971"/>
              <a:ext cx="0" cy="420246"/>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flipV="1">
              <a:off x="3814013" y="4397217"/>
              <a:ext cx="4549805"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H="1" flipV="1">
              <a:off x="3824904" y="3544871"/>
              <a:ext cx="0" cy="852346"/>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H="1">
              <a:off x="3448565" y="3544868"/>
              <a:ext cx="377483" cy="234209"/>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13322" name="文本框 28"/>
          <p:cNvSpPr txBox="1"/>
          <p:nvPr/>
        </p:nvSpPr>
        <p:spPr>
          <a:xfrm>
            <a:off x="290513" y="254000"/>
            <a:ext cx="3744912" cy="398780"/>
          </a:xfrm>
          <a:prstGeom prst="rect">
            <a:avLst/>
          </a:prstGeom>
          <a:noFill/>
          <a:ln w="9525">
            <a:noFill/>
          </a:ln>
        </p:spPr>
        <p:txBody>
          <a:bodyPr anchor="t">
            <a:spAutoFit/>
          </a:bodyPr>
          <a:lstStyle/>
          <a:p>
            <a:pPr>
              <a:buFont typeface="Arial" panose="020B0604020202020204" pitchFamily="34" charset="0"/>
            </a:pPr>
            <a:r>
              <a:rPr lang="en-US" altLang="zh-CN" sz="2000" dirty="0">
                <a:solidFill>
                  <a:srgbClr val="404040"/>
                </a:solidFill>
                <a:ea typeface="Calibri" panose="020F0502020204030204" pitchFamily="34" charset="0"/>
              </a:rPr>
              <a:t>Project Tracker</a:t>
            </a:r>
          </a:p>
        </p:txBody>
      </p:sp>
      <p:sp>
        <p:nvSpPr>
          <p:cNvPr id="2" name="Text Box 1"/>
          <p:cNvSpPr txBox="1"/>
          <p:nvPr/>
        </p:nvSpPr>
        <p:spPr>
          <a:xfrm>
            <a:off x="2162969" y="443820"/>
            <a:ext cx="6781589" cy="707886"/>
          </a:xfrm>
          <a:prstGeom prst="rect">
            <a:avLst/>
          </a:prstGeom>
          <a:noFill/>
        </p:spPr>
        <p:txBody>
          <a:bodyPr wrap="square" rtlCol="0">
            <a:spAutoFit/>
          </a:bodyPr>
          <a:lstStyle/>
          <a:p>
            <a:pPr algn="ctr" rtl="0">
              <a:spcBef>
                <a:spcPts val="0"/>
              </a:spcBef>
              <a:spcAft>
                <a:spcPts val="0"/>
              </a:spcAft>
            </a:pPr>
            <a:r>
              <a:rPr lang="en-US" sz="4000" b="1" i="0" u="none" strike="noStrike" dirty="0">
                <a:solidFill>
                  <a:srgbClr val="000000"/>
                </a:solidFill>
                <a:effectLst/>
                <a:latin typeface="+mn-lt"/>
              </a:rPr>
              <a:t>Evaluation Criteria</a:t>
            </a:r>
            <a:endParaRPr lang="en-US" sz="4000" b="1" dirty="0">
              <a:effectLst/>
              <a:latin typeface="+mn-lt"/>
            </a:endParaRPr>
          </a:p>
        </p:txBody>
      </p:sp>
      <p:sp>
        <p:nvSpPr>
          <p:cNvPr id="3" name="Text Box 2"/>
          <p:cNvSpPr txBox="1"/>
          <p:nvPr/>
        </p:nvSpPr>
        <p:spPr>
          <a:xfrm>
            <a:off x="646314" y="1209916"/>
            <a:ext cx="10708640" cy="859539"/>
          </a:xfrm>
          <a:prstGeom prst="rect">
            <a:avLst/>
          </a:prstGeom>
          <a:noFill/>
        </p:spPr>
        <p:txBody>
          <a:bodyPr wrap="square" rtlCol="0">
            <a:noAutofit/>
          </a:bodyPr>
          <a:lstStyle/>
          <a:p>
            <a:r>
              <a:rPr lang="en-US" sz="1800" b="0" i="0" u="none" strike="noStrike" dirty="0">
                <a:solidFill>
                  <a:srgbClr val="1F2328"/>
                </a:solidFill>
                <a:effectLst/>
                <a:latin typeface="Arial" panose="020B0604020202020204" pitchFamily="34" charset="0"/>
              </a:rPr>
              <a:t>Secure user login form with validate username and strong password, masked input, and clear error messages. Form clears after submission.</a:t>
            </a:r>
            <a:endParaRPr lang="en-US" sz="2000" dirty="0"/>
          </a:p>
        </p:txBody>
      </p:sp>
      <p:pic>
        <p:nvPicPr>
          <p:cNvPr id="4" name="user login">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46314" y="1840553"/>
            <a:ext cx="10051183" cy="5008211"/>
          </a:xfrm>
          <a:prstGeom prst="rect">
            <a:avLst/>
          </a:prstGeom>
        </p:spPr>
      </p:pic>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32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482" name="组合 1"/>
          <p:cNvGrpSpPr/>
          <p:nvPr/>
        </p:nvGrpSpPr>
        <p:grpSpPr>
          <a:xfrm>
            <a:off x="211138" y="257175"/>
            <a:ext cx="558800" cy="463550"/>
            <a:chOff x="3448565" y="1912142"/>
            <a:chExt cx="4927433" cy="2485075"/>
          </a:xfrm>
        </p:grpSpPr>
        <p:cxnSp>
          <p:nvCxnSpPr>
            <p:cNvPr id="19" name="直接连接符 18"/>
            <p:cNvCxnSpPr/>
            <p:nvPr/>
          </p:nvCxnSpPr>
          <p:spPr>
            <a:xfrm>
              <a:off x="3773726" y="1912142"/>
              <a:ext cx="0" cy="798197"/>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3772566" y="1912142"/>
              <a:ext cx="4603432"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8364977" y="1912142"/>
              <a:ext cx="0" cy="386837"/>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V="1">
              <a:off x="8362673" y="3976971"/>
              <a:ext cx="0" cy="420246"/>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flipV="1">
              <a:off x="3814013" y="4397217"/>
              <a:ext cx="4549805"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H="1" flipV="1">
              <a:off x="3824904" y="3544871"/>
              <a:ext cx="0" cy="852346"/>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H="1">
              <a:off x="3448565" y="3544868"/>
              <a:ext cx="377483" cy="234209"/>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10250" name="文本框 28"/>
          <p:cNvSpPr txBox="1"/>
          <p:nvPr/>
        </p:nvSpPr>
        <p:spPr>
          <a:xfrm>
            <a:off x="290513" y="254000"/>
            <a:ext cx="3744912" cy="398780"/>
          </a:xfrm>
          <a:prstGeom prst="rect">
            <a:avLst/>
          </a:prstGeom>
          <a:noFill/>
          <a:ln w="9525">
            <a:noFill/>
          </a:ln>
        </p:spPr>
        <p:txBody>
          <a:bodyPr anchor="t">
            <a:spAutoFit/>
          </a:bodyPr>
          <a:lstStyle/>
          <a:p>
            <a:pPr>
              <a:buFont typeface="Arial" panose="020B0604020202020204" pitchFamily="34" charset="0"/>
            </a:pPr>
            <a:r>
              <a:rPr lang="en-US" altLang="zh-CN" sz="2000" dirty="0">
                <a:solidFill>
                  <a:srgbClr val="404040"/>
                </a:solidFill>
                <a:ea typeface="Calibri" panose="020F0502020204030204" pitchFamily="34" charset="0"/>
              </a:rPr>
              <a:t>Project Tracker</a:t>
            </a:r>
            <a:endParaRPr lang="zh-CN" altLang="en-US" sz="2000" dirty="0">
              <a:solidFill>
                <a:srgbClr val="404040"/>
              </a:solidFill>
              <a:ea typeface="Calibri" panose="020F0502020204030204" pitchFamily="34" charset="0"/>
            </a:endParaRPr>
          </a:p>
        </p:txBody>
      </p:sp>
      <p:sp>
        <p:nvSpPr>
          <p:cNvPr id="7" name="TextBox 6"/>
          <p:cNvSpPr txBox="1"/>
          <p:nvPr/>
        </p:nvSpPr>
        <p:spPr>
          <a:xfrm>
            <a:off x="422793" y="836030"/>
            <a:ext cx="11139932" cy="6155531"/>
          </a:xfrm>
          <a:prstGeom prst="rect">
            <a:avLst/>
          </a:prstGeom>
          <a:noFill/>
        </p:spPr>
        <p:txBody>
          <a:bodyPr wrap="square" rtlCol="0">
            <a:spAutoFit/>
          </a:bodyPr>
          <a:lstStyle/>
          <a:p>
            <a:r>
              <a:rPr lang="en-IN" sz="2000" b="1" dirty="0"/>
              <a:t>Introduction</a:t>
            </a:r>
          </a:p>
          <a:p>
            <a:pPr rtl="0">
              <a:spcBef>
                <a:spcPts val="0"/>
              </a:spcBef>
              <a:spcAft>
                <a:spcPts val="0"/>
              </a:spcAft>
            </a:pPr>
            <a:r>
              <a:rPr lang="en-IN" sz="2000" b="1" dirty="0"/>
              <a:t>	</a:t>
            </a:r>
            <a:r>
              <a:rPr lang="en-US" sz="1800" b="0" i="0" u="none" strike="noStrike" dirty="0">
                <a:solidFill>
                  <a:srgbClr val="1F2328"/>
                </a:solidFill>
                <a:effectLst/>
                <a:highlight>
                  <a:srgbClr val="FFFFFF"/>
                </a:highlight>
                <a:latin typeface="Arial" panose="020B0604020202020204" pitchFamily="34" charset="0"/>
              </a:rPr>
              <a:t> </a:t>
            </a:r>
            <a:r>
              <a:rPr lang="en-US" sz="2000" b="0" i="0" u="none" strike="noStrike" dirty="0">
                <a:solidFill>
                  <a:srgbClr val="1F2328"/>
                </a:solidFill>
                <a:effectLst/>
                <a:highlight>
                  <a:srgbClr val="FFFFFF"/>
                </a:highlight>
                <a:latin typeface="Arial" panose="020B0604020202020204" pitchFamily="34" charset="0"/>
              </a:rPr>
              <a:t>The user page will allow to display user’s privileges and also allow admin privilege users to update privileges except admin role users. All the changes act like a query to the database and the tables get modified accordingly</a:t>
            </a:r>
            <a:endParaRPr lang="en-US" sz="2000" b="0" dirty="0">
              <a:effectLst/>
            </a:endParaRPr>
          </a:p>
          <a:p>
            <a:pPr rtl="0">
              <a:spcBef>
                <a:spcPts val="0"/>
              </a:spcBef>
              <a:spcAft>
                <a:spcPts val="0"/>
              </a:spcAft>
            </a:pPr>
            <a:endParaRPr lang="en-US" sz="2000" b="0" dirty="0">
              <a:effectLst/>
            </a:endParaRPr>
          </a:p>
          <a:p>
            <a:pPr rtl="0">
              <a:spcBef>
                <a:spcPts val="0"/>
              </a:spcBef>
              <a:spcAft>
                <a:spcPts val="0"/>
              </a:spcAft>
            </a:pPr>
            <a:r>
              <a:rPr lang="en-US" sz="2000" b="1" dirty="0"/>
              <a:t>Requirements</a:t>
            </a:r>
          </a:p>
          <a:p>
            <a:pPr marL="342900" indent="-342900" rtl="0">
              <a:spcBef>
                <a:spcPts val="0"/>
              </a:spcBef>
              <a:spcAft>
                <a:spcPts val="0"/>
              </a:spcAft>
              <a:buFont typeface="Arial" panose="020B0604020202020204" pitchFamily="34" charset="0"/>
              <a:buChar char="•"/>
            </a:pPr>
            <a:r>
              <a:rPr lang="en-US" sz="2000" dirty="0"/>
              <a:t>A table displays all registered users with:</a:t>
            </a:r>
          </a:p>
          <a:p>
            <a:pPr rtl="0">
              <a:spcBef>
                <a:spcPts val="0"/>
              </a:spcBef>
              <a:spcAft>
                <a:spcPts val="0"/>
              </a:spcAft>
            </a:pPr>
            <a:r>
              <a:rPr lang="en-US" sz="2000" dirty="0"/>
              <a:t>	Username, Email, Status, Role, Admin Privilege</a:t>
            </a:r>
          </a:p>
          <a:p>
            <a:pPr marL="342900" indent="-342900" rtl="0">
              <a:spcBef>
                <a:spcPts val="0"/>
              </a:spcBef>
              <a:spcAft>
                <a:spcPts val="0"/>
              </a:spcAft>
              <a:buFont typeface="Arial" panose="020B0604020202020204" pitchFamily="34" charset="0"/>
              <a:buChar char="•"/>
            </a:pPr>
            <a:r>
              <a:rPr lang="en-US" sz="2000" dirty="0"/>
              <a:t>Edit Option</a:t>
            </a:r>
            <a:r>
              <a:rPr lang="en-US" sz="2000" b="1" dirty="0"/>
              <a:t>: </a:t>
            </a:r>
            <a:r>
              <a:rPr lang="en-US" sz="2000" dirty="0"/>
              <a:t>Only admins can edit users. Clicking "Edit" opens the edit form for the selected user.</a:t>
            </a:r>
          </a:p>
          <a:p>
            <a:pPr marL="342900" indent="-342900" rtl="0">
              <a:spcBef>
                <a:spcPts val="0"/>
              </a:spcBef>
              <a:spcAft>
                <a:spcPts val="0"/>
              </a:spcAft>
              <a:buFont typeface="Arial" panose="020B0604020202020204" pitchFamily="34" charset="0"/>
              <a:buChar char="•"/>
            </a:pPr>
            <a:r>
              <a:rPr lang="en-US" sz="2000" dirty="0"/>
              <a:t>Edit User Form:</a:t>
            </a:r>
          </a:p>
          <a:p>
            <a:pPr marL="800100" lvl="1" indent="-342900">
              <a:spcBef>
                <a:spcPts val="0"/>
              </a:spcBef>
              <a:spcAft>
                <a:spcPts val="0"/>
              </a:spcAft>
              <a:buFont typeface="Arial" panose="020B0604020202020204" pitchFamily="34" charset="0"/>
              <a:buChar char="•"/>
            </a:pPr>
            <a:r>
              <a:rPr lang="en-US" sz="2000" dirty="0"/>
              <a:t>Pre-populated with existing user data: Username (read-only), Email, Status (editable dropdown)</a:t>
            </a:r>
          </a:p>
          <a:p>
            <a:pPr rtl="0">
              <a:spcBef>
                <a:spcPts val="0"/>
              </a:spcBef>
              <a:spcAft>
                <a:spcPts val="0"/>
              </a:spcAft>
            </a:pPr>
            <a:r>
              <a:rPr lang="en-US" sz="2000" dirty="0"/>
              <a:t>	Role (editable dropdown), Admin Privilege (editable checkbox)</a:t>
            </a:r>
          </a:p>
          <a:p>
            <a:pPr marL="342900" indent="-342900" rtl="0">
              <a:spcBef>
                <a:spcPts val="0"/>
              </a:spcBef>
              <a:spcAft>
                <a:spcPts val="0"/>
              </a:spcAft>
              <a:buFont typeface="Arial" panose="020B0604020202020204" pitchFamily="34" charset="0"/>
              <a:buChar char="•"/>
            </a:pPr>
            <a:r>
              <a:rPr lang="en-US" sz="2000" dirty="0"/>
              <a:t>Allows admins to modify: User Status, User Role, Admin Privilege</a:t>
            </a:r>
          </a:p>
          <a:p>
            <a:pPr rtl="0">
              <a:spcBef>
                <a:spcPts val="0"/>
              </a:spcBef>
              <a:spcAft>
                <a:spcPts val="0"/>
              </a:spcAft>
            </a:pPr>
            <a:br>
              <a:rPr lang="en-US" sz="2000" b="0" dirty="0">
                <a:effectLst/>
              </a:rPr>
            </a:br>
            <a:r>
              <a:rPr lang="en-US" sz="1800" b="1" i="0" u="none" strike="noStrike" dirty="0">
                <a:solidFill>
                  <a:srgbClr val="1F2328"/>
                </a:solidFill>
                <a:effectLst/>
                <a:highlight>
                  <a:srgbClr val="FFFFFF"/>
                </a:highlight>
                <a:latin typeface="Arial" panose="020B0604020202020204" pitchFamily="34" charset="0"/>
              </a:rPr>
              <a:t>User Story</a:t>
            </a:r>
            <a:endParaRPr lang="en-US" sz="2000" b="0" dirty="0">
              <a:effectLst/>
            </a:endParaRPr>
          </a:p>
          <a:p>
            <a:pPr rtl="0">
              <a:spcBef>
                <a:spcPts val="0"/>
              </a:spcBef>
              <a:spcAft>
                <a:spcPts val="0"/>
              </a:spcAft>
            </a:pPr>
            <a:br>
              <a:rPr lang="en-US" sz="2000" b="0" dirty="0">
                <a:effectLst/>
              </a:rPr>
            </a:br>
            <a:r>
              <a:rPr lang="en-US" sz="1800" b="0" i="0" u="none" strike="noStrike" dirty="0">
                <a:solidFill>
                  <a:srgbClr val="1F2328"/>
                </a:solidFill>
                <a:effectLst/>
                <a:highlight>
                  <a:srgbClr val="FFFFFF"/>
                </a:highlight>
                <a:latin typeface="Arial" panose="020B0604020202020204" pitchFamily="34" charset="0"/>
              </a:rPr>
              <a:t>As an admin privilege user, I would like to examine user information, including username, email, status, role, and admin privilege, and also update status and privilege.</a:t>
            </a:r>
            <a:endParaRPr lang="en-US" sz="2000" b="0" dirty="0">
              <a:effectLst/>
            </a:endParaRPr>
          </a:p>
          <a:p>
            <a:br>
              <a:rPr lang="en-US" sz="2000" dirty="0"/>
            </a:br>
            <a:endParaRPr lang="en-IN" sz="2000" b="1" dirty="0"/>
          </a:p>
        </p:txBody>
      </p:sp>
      <p:sp>
        <p:nvSpPr>
          <p:cNvPr id="9" name="TextBox 8"/>
          <p:cNvSpPr txBox="1"/>
          <p:nvPr/>
        </p:nvSpPr>
        <p:spPr>
          <a:xfrm>
            <a:off x="2231923" y="99447"/>
            <a:ext cx="6105830" cy="707886"/>
          </a:xfrm>
          <a:prstGeom prst="rect">
            <a:avLst/>
          </a:prstGeom>
          <a:noFill/>
        </p:spPr>
        <p:txBody>
          <a:bodyPr wrap="square" rtlCol="0">
            <a:spAutoFit/>
          </a:bodyPr>
          <a:lstStyle/>
          <a:p>
            <a:pPr algn="ctr"/>
            <a:r>
              <a:rPr lang="en-IN" sz="4000" b="1" dirty="0"/>
              <a:t>Users</a:t>
            </a:r>
          </a:p>
        </p:txBody>
      </p:sp>
    </p:spTree>
  </p:cSld>
  <p:clrMapOvr>
    <a:masterClrMapping/>
  </p:clrMapOvr>
  <p:transition spd="slow">
    <p:wipe/>
  </p:transition>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p:cNvSpPr>
            <a:spLocks noGrp="1" noRot="1" noChangeAspect="1" noMove="1" noResize="1" noEditPoints="1" noAdjustHandles="1" noChangeArrowheads="1" noChangeShapeType="1" noTextEdit="1"/>
          </p:cNvSpPr>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图片 3"/>
          <p:cNvPicPr>
            <a:picLocks noChangeAspect="1"/>
          </p:cNvPicPr>
          <p:nvPr/>
        </p:nvPicPr>
        <p:blipFill rotWithShape="1">
          <a:blip r:embed="rId2"/>
          <a:srcRect l="2672" r="13787" b="1"/>
          <a:stretch>
            <a:fillRect/>
          </a:stretch>
        </p:blipFill>
        <p:spPr>
          <a:xfrm>
            <a:off x="0" y="10"/>
            <a:ext cx="11831781" cy="6857990"/>
          </a:xfrm>
          <a:prstGeom prst="rect">
            <a:avLst/>
          </a:prstGeom>
          <a:noFill/>
        </p:spPr>
      </p:pic>
      <p:sp>
        <p:nvSpPr>
          <p:cNvPr id="12" name="Rectangle 11"/>
          <p:cNvSpPr>
            <a:spLocks noGrp="1" noRot="1" noChangeAspect="1" noMove="1" noResize="1" noEditPoints="1" noAdjustHandles="1" noChangeArrowheads="1" noChangeShapeType="1" noTextEdit="1"/>
          </p:cNvSpPr>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360220" y="365125"/>
            <a:ext cx="10993580" cy="835602"/>
          </a:xfrm>
        </p:spPr>
        <p:txBody>
          <a:bodyPr vert="horz" lIns="91440" tIns="45720" rIns="91440" bIns="45720" rtlCol="0" anchor="ctr">
            <a:normAutofit/>
          </a:bodyPr>
          <a:lstStyle/>
          <a:p>
            <a:r>
              <a:rPr lang="en-US" sz="4000" b="1" i="0" u="none" strike="noStrike" dirty="0">
                <a:solidFill>
                  <a:srgbClr val="000000"/>
                </a:solidFill>
                <a:effectLst/>
                <a:latin typeface="+mn-lt"/>
              </a:rPr>
              <a:t>Users Tab UI</a:t>
            </a:r>
            <a:endParaRPr lang="en-US" sz="4000" b="1" dirty="0">
              <a:latin typeface="+mn-lt"/>
            </a:endParaRPr>
          </a:p>
        </p:txBody>
      </p:sp>
      <p:pic>
        <p:nvPicPr>
          <p:cNvPr id="6" name="Picture 5"/>
          <p:cNvPicPr>
            <a:picLocks noChangeAspect="1"/>
          </p:cNvPicPr>
          <p:nvPr/>
        </p:nvPicPr>
        <p:blipFill>
          <a:blip r:embed="rId3"/>
          <a:stretch>
            <a:fillRect/>
          </a:stretch>
        </p:blipFill>
        <p:spPr>
          <a:xfrm>
            <a:off x="255638" y="1200728"/>
            <a:ext cx="11690556" cy="5386886"/>
          </a:xfrm>
          <a:prstGeom prst="rect">
            <a:avLst/>
          </a:prstGeom>
        </p:spPr>
      </p:pic>
    </p:spTree>
  </p:cSld>
  <p:clrMapOvr>
    <a:masterClrMapping/>
  </p:clrMapOvr>
  <p:transition spd="slow">
    <p:wip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3" name="图片 3"/>
          <p:cNvPicPr>
            <a:picLocks noChangeAspect="1"/>
          </p:cNvPicPr>
          <p:nvPr/>
        </p:nvPicPr>
        <p:blipFill>
          <a:blip r:embed="rId2">
            <a:alphaModFix amt="40000"/>
          </a:blip>
          <a:srcRect l="5727" r="16841" b="26530"/>
          <a:stretch>
            <a:fillRect/>
          </a:stretch>
        </p:blipFill>
        <p:spPr>
          <a:xfrm>
            <a:off x="18473" y="-57727"/>
            <a:ext cx="12192000" cy="6858000"/>
          </a:xfrm>
          <a:prstGeom prst="rect">
            <a:avLst/>
          </a:prstGeom>
          <a:noFill/>
          <a:ln w="9525">
            <a:noFill/>
          </a:ln>
        </p:spPr>
      </p:pic>
      <p:grpSp>
        <p:nvGrpSpPr>
          <p:cNvPr id="13314" name="组合 1"/>
          <p:cNvGrpSpPr/>
          <p:nvPr/>
        </p:nvGrpSpPr>
        <p:grpSpPr>
          <a:xfrm>
            <a:off x="211138" y="257175"/>
            <a:ext cx="558800" cy="463550"/>
            <a:chOff x="3448565" y="1912142"/>
            <a:chExt cx="4927433" cy="2485075"/>
          </a:xfrm>
        </p:grpSpPr>
        <p:cxnSp>
          <p:nvCxnSpPr>
            <p:cNvPr id="19" name="直接连接符 18"/>
            <p:cNvCxnSpPr/>
            <p:nvPr/>
          </p:nvCxnSpPr>
          <p:spPr>
            <a:xfrm>
              <a:off x="3773726" y="1912142"/>
              <a:ext cx="0" cy="798197"/>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3772566" y="1912142"/>
              <a:ext cx="4603432"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8364977" y="1912142"/>
              <a:ext cx="0" cy="386837"/>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V="1">
              <a:off x="8362673" y="3976971"/>
              <a:ext cx="0" cy="420246"/>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flipV="1">
              <a:off x="3814013" y="4397217"/>
              <a:ext cx="4549805"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H="1" flipV="1">
              <a:off x="3824904" y="3544871"/>
              <a:ext cx="0" cy="852346"/>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H="1">
              <a:off x="3448565" y="3544868"/>
              <a:ext cx="377483" cy="234209"/>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2" name="Text Box 1"/>
          <p:cNvSpPr txBox="1"/>
          <p:nvPr/>
        </p:nvSpPr>
        <p:spPr>
          <a:xfrm>
            <a:off x="3540817" y="299402"/>
            <a:ext cx="5597525" cy="706755"/>
          </a:xfrm>
          <a:prstGeom prst="rect">
            <a:avLst/>
          </a:prstGeom>
          <a:noFill/>
        </p:spPr>
        <p:txBody>
          <a:bodyPr wrap="square" rtlCol="0">
            <a:spAutoFit/>
          </a:bodyPr>
          <a:lstStyle/>
          <a:p>
            <a:r>
              <a:rPr lang="en-US" sz="4000" b="1" dirty="0">
                <a:latin typeface="+mn-lt"/>
                <a:sym typeface="+mn-ea"/>
              </a:rPr>
              <a:t>Code </a:t>
            </a:r>
            <a:r>
              <a:rPr lang="en-US" sz="4000" b="1" i="0" u="none" strike="noStrike" dirty="0">
                <a:solidFill>
                  <a:srgbClr val="000000"/>
                </a:solidFill>
                <a:effectLst/>
                <a:latin typeface="+mn-lt"/>
              </a:rPr>
              <a:t>Snippet</a:t>
            </a:r>
            <a:endParaRPr lang="en-US" sz="4000" b="1" dirty="0">
              <a:latin typeface="+mn-lt"/>
            </a:endParaRPr>
          </a:p>
        </p:txBody>
      </p:sp>
      <p:sp>
        <p:nvSpPr>
          <p:cNvPr id="10250" name="文本框 28"/>
          <p:cNvSpPr txBox="1"/>
          <p:nvPr/>
        </p:nvSpPr>
        <p:spPr>
          <a:xfrm>
            <a:off x="290693" y="270590"/>
            <a:ext cx="3940010" cy="398780"/>
          </a:xfrm>
          <a:prstGeom prst="rect">
            <a:avLst/>
          </a:prstGeom>
          <a:noFill/>
          <a:ln w="9525">
            <a:noFill/>
          </a:ln>
        </p:spPr>
        <p:txBody>
          <a:bodyPr wrap="square" anchor="t">
            <a:spAutoFit/>
          </a:bodyPr>
          <a:lstStyle/>
          <a:p>
            <a:pPr>
              <a:buFont typeface="Arial" panose="020B0604020202020204" pitchFamily="34" charset="0"/>
            </a:pPr>
            <a:r>
              <a:rPr lang="en-US" altLang="zh-CN" sz="2000" dirty="0">
                <a:solidFill>
                  <a:srgbClr val="404040"/>
                </a:solidFill>
                <a:ea typeface="Calibri" panose="020F0502020204030204" pitchFamily="34" charset="0"/>
              </a:rPr>
              <a:t>Project Tracker</a:t>
            </a:r>
            <a:endParaRPr lang="zh-CN" altLang="en-US" sz="2000" dirty="0">
              <a:solidFill>
                <a:srgbClr val="404040"/>
              </a:solidFill>
              <a:ea typeface="Calibri" panose="020F0502020204030204" pitchFamily="34" charset="0"/>
            </a:endParaRPr>
          </a:p>
        </p:txBody>
      </p:sp>
      <p:sp>
        <p:nvSpPr>
          <p:cNvPr id="4" name="AutoShape 2"/>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US"/>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1138" y="1023152"/>
            <a:ext cx="5111067" cy="5783828"/>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95921" y="1016445"/>
            <a:ext cx="6140836" cy="578382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wip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3" name="图片 3"/>
          <p:cNvPicPr>
            <a:picLocks noChangeAspect="1"/>
          </p:cNvPicPr>
          <p:nvPr/>
        </p:nvPicPr>
        <p:blipFill>
          <a:blip r:embed="rId2">
            <a:alphaModFix amt="40000"/>
          </a:blip>
          <a:srcRect l="5727" r="16841" b="26530"/>
          <a:stretch>
            <a:fillRect/>
          </a:stretch>
        </p:blipFill>
        <p:spPr>
          <a:xfrm>
            <a:off x="0" y="0"/>
            <a:ext cx="12192000" cy="6858000"/>
          </a:xfrm>
          <a:prstGeom prst="rect">
            <a:avLst/>
          </a:prstGeom>
          <a:noFill/>
          <a:ln w="9525">
            <a:noFill/>
          </a:ln>
        </p:spPr>
      </p:pic>
      <p:grpSp>
        <p:nvGrpSpPr>
          <p:cNvPr id="13314" name="组合 1"/>
          <p:cNvGrpSpPr/>
          <p:nvPr/>
        </p:nvGrpSpPr>
        <p:grpSpPr>
          <a:xfrm>
            <a:off x="211138" y="257175"/>
            <a:ext cx="558800" cy="463550"/>
            <a:chOff x="3448565" y="1912142"/>
            <a:chExt cx="4927433" cy="2485075"/>
          </a:xfrm>
        </p:grpSpPr>
        <p:cxnSp>
          <p:nvCxnSpPr>
            <p:cNvPr id="19" name="直接连接符 18"/>
            <p:cNvCxnSpPr/>
            <p:nvPr/>
          </p:nvCxnSpPr>
          <p:spPr>
            <a:xfrm>
              <a:off x="3773726" y="1912142"/>
              <a:ext cx="0" cy="798197"/>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3772566" y="1912142"/>
              <a:ext cx="4603432"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8364977" y="1912142"/>
              <a:ext cx="0" cy="386837"/>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V="1">
              <a:off x="8362673" y="3976971"/>
              <a:ext cx="0" cy="420246"/>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flipV="1">
              <a:off x="3814013" y="4397217"/>
              <a:ext cx="4549805"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H="1" flipV="1">
              <a:off x="3824904" y="3544871"/>
              <a:ext cx="0" cy="852346"/>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H="1">
              <a:off x="3448565" y="3544868"/>
              <a:ext cx="377483" cy="234209"/>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13322" name="文本框 28"/>
          <p:cNvSpPr txBox="1"/>
          <p:nvPr/>
        </p:nvSpPr>
        <p:spPr>
          <a:xfrm>
            <a:off x="290513" y="254000"/>
            <a:ext cx="3744912" cy="398780"/>
          </a:xfrm>
          <a:prstGeom prst="rect">
            <a:avLst/>
          </a:prstGeom>
          <a:noFill/>
          <a:ln w="9525">
            <a:noFill/>
          </a:ln>
        </p:spPr>
        <p:txBody>
          <a:bodyPr anchor="t">
            <a:spAutoFit/>
          </a:bodyPr>
          <a:lstStyle/>
          <a:p>
            <a:pPr>
              <a:buFont typeface="Arial" panose="020B0604020202020204" pitchFamily="34" charset="0"/>
            </a:pPr>
            <a:r>
              <a:rPr lang="en-US" altLang="zh-CN" sz="2000" dirty="0">
                <a:solidFill>
                  <a:srgbClr val="404040"/>
                </a:solidFill>
                <a:ea typeface="Calibri" panose="020F0502020204030204" pitchFamily="34" charset="0"/>
              </a:rPr>
              <a:t>Project Tracker</a:t>
            </a:r>
          </a:p>
        </p:txBody>
      </p:sp>
      <p:sp>
        <p:nvSpPr>
          <p:cNvPr id="2" name="Text Box 1"/>
          <p:cNvSpPr txBox="1"/>
          <p:nvPr/>
        </p:nvSpPr>
        <p:spPr>
          <a:xfrm>
            <a:off x="2574809" y="605421"/>
            <a:ext cx="6781589" cy="707886"/>
          </a:xfrm>
          <a:prstGeom prst="rect">
            <a:avLst/>
          </a:prstGeom>
          <a:noFill/>
        </p:spPr>
        <p:txBody>
          <a:bodyPr wrap="square" rtlCol="0">
            <a:spAutoFit/>
          </a:bodyPr>
          <a:lstStyle/>
          <a:p>
            <a:pPr algn="ctr"/>
            <a:r>
              <a:rPr lang="en-US" sz="4000" b="1" dirty="0"/>
              <a:t>API’s</a:t>
            </a:r>
          </a:p>
        </p:txBody>
      </p:sp>
      <p:sp>
        <p:nvSpPr>
          <p:cNvPr id="3" name="Text Box 2"/>
          <p:cNvSpPr txBox="1"/>
          <p:nvPr/>
        </p:nvSpPr>
        <p:spPr>
          <a:xfrm>
            <a:off x="683260" y="1381252"/>
            <a:ext cx="10708640" cy="4678675"/>
          </a:xfrm>
          <a:prstGeom prst="rect">
            <a:avLst/>
          </a:prstGeom>
          <a:noFill/>
        </p:spPr>
        <p:txBody>
          <a:bodyPr wrap="square" rtlCol="0">
            <a:noAutofit/>
          </a:bodyPr>
          <a:lstStyle/>
          <a:p>
            <a:pPr marL="342900" indent="-342900" rtl="0" fontAlgn="base">
              <a:spcBef>
                <a:spcPts val="0"/>
              </a:spcBef>
              <a:spcAft>
                <a:spcPts val="1200"/>
              </a:spcAft>
              <a:buFont typeface="+mj-lt"/>
              <a:buAutoNum type="arabicPeriod"/>
            </a:pPr>
            <a:r>
              <a:rPr lang="en-US" sz="1800" b="1" i="0" u="none" strike="noStrike" dirty="0">
                <a:effectLst/>
                <a:latin typeface="Arial" panose="020B0604020202020204" pitchFamily="34" charset="0"/>
              </a:rPr>
              <a:t>Get registered users</a:t>
            </a:r>
          </a:p>
          <a:p>
            <a:pPr marL="457200" rtl="0">
              <a:spcBef>
                <a:spcPts val="0"/>
              </a:spcBef>
              <a:spcAft>
                <a:spcPts val="1200"/>
              </a:spcAft>
            </a:pPr>
            <a:r>
              <a:rPr lang="en-US" sz="1800" b="0" i="0" u="none" strike="noStrike" dirty="0">
                <a:effectLst/>
                <a:latin typeface="Arial" panose="020B0604020202020204" pitchFamily="34" charset="0"/>
              </a:rPr>
              <a:t>Endpoint: /v/getUsers</a:t>
            </a:r>
            <a:endParaRPr lang="en-US" sz="2400" b="0" dirty="0">
              <a:effectLst/>
            </a:endParaRPr>
          </a:p>
          <a:p>
            <a:pPr marL="457200" rtl="0">
              <a:spcBef>
                <a:spcPts val="0"/>
              </a:spcBef>
              <a:spcAft>
                <a:spcPts val="1200"/>
              </a:spcAft>
            </a:pPr>
            <a:r>
              <a:rPr lang="en-US" sz="1800" b="0" i="0" u="none" strike="noStrike" dirty="0">
                <a:effectLst/>
                <a:latin typeface="Arial" panose="020B0604020202020204" pitchFamily="34" charset="0"/>
              </a:rPr>
              <a:t>Method: GET</a:t>
            </a:r>
            <a:endParaRPr lang="en-US" sz="2400" b="0" dirty="0">
              <a:effectLst/>
            </a:endParaRPr>
          </a:p>
          <a:p>
            <a:pPr marL="457200" rtl="0">
              <a:spcBef>
                <a:spcPts val="0"/>
              </a:spcBef>
              <a:spcAft>
                <a:spcPts val="1200"/>
              </a:spcAft>
            </a:pPr>
            <a:r>
              <a:rPr lang="en-IN" sz="1800" b="0" i="0" u="none" strike="noStrike" dirty="0">
                <a:solidFill>
                  <a:srgbClr val="595959"/>
                </a:solidFill>
                <a:effectLst/>
                <a:latin typeface="Arial" panose="020B0604020202020204" pitchFamily="34" charset="0"/>
              </a:rPr>
              <a:t>Authorization: JSON Web Token</a:t>
            </a:r>
            <a:endParaRPr lang="en-IN" b="0" dirty="0">
              <a:effectLst/>
            </a:endParaRPr>
          </a:p>
          <a:p>
            <a:pPr rtl="0" fontAlgn="base">
              <a:spcBef>
                <a:spcPts val="0"/>
              </a:spcBef>
              <a:spcAft>
                <a:spcPts val="1200"/>
              </a:spcAft>
            </a:pPr>
            <a:r>
              <a:rPr lang="en-IN" sz="2000" b="1" i="0" u="none" strike="noStrike" dirty="0">
                <a:solidFill>
                  <a:srgbClr val="404040"/>
                </a:solidFill>
                <a:effectLst/>
                <a:latin typeface="+mn-lt"/>
              </a:rPr>
              <a:t>2.   Update user information</a:t>
            </a:r>
          </a:p>
          <a:p>
            <a:pPr marL="457200" rtl="0">
              <a:spcBef>
                <a:spcPts val="0"/>
              </a:spcBef>
              <a:spcAft>
                <a:spcPts val="1200"/>
              </a:spcAft>
            </a:pPr>
            <a:r>
              <a:rPr lang="en-IN" sz="2000" b="1" i="0" u="none" strike="noStrike" dirty="0">
                <a:solidFill>
                  <a:srgbClr val="404040"/>
                </a:solidFill>
                <a:effectLst/>
                <a:latin typeface="+mn-lt"/>
              </a:rPr>
              <a:t>End point : /v2/</a:t>
            </a:r>
            <a:r>
              <a:rPr lang="en-IN" sz="2000" b="1" i="0" u="none" strike="noStrike" dirty="0" err="1">
                <a:solidFill>
                  <a:srgbClr val="404040"/>
                </a:solidFill>
                <a:effectLst/>
                <a:latin typeface="+mn-lt"/>
              </a:rPr>
              <a:t>updateUserPrivileges</a:t>
            </a:r>
            <a:endParaRPr lang="en-IN" sz="2000" b="1" dirty="0">
              <a:solidFill>
                <a:srgbClr val="404040"/>
              </a:solidFill>
              <a:effectLst/>
              <a:latin typeface="+mn-lt"/>
            </a:endParaRPr>
          </a:p>
          <a:p>
            <a:pPr marL="457200" rtl="0">
              <a:spcBef>
                <a:spcPts val="0"/>
              </a:spcBef>
              <a:spcAft>
                <a:spcPts val="1200"/>
              </a:spcAft>
            </a:pPr>
            <a:r>
              <a:rPr lang="en-IN" sz="2000" b="1" i="0" u="none" strike="noStrike" dirty="0">
                <a:solidFill>
                  <a:srgbClr val="404040"/>
                </a:solidFill>
                <a:effectLst/>
                <a:latin typeface="+mn-lt"/>
              </a:rPr>
              <a:t>Method : PUT</a:t>
            </a:r>
            <a:endParaRPr lang="en-IN" sz="2000" b="1" dirty="0">
              <a:solidFill>
                <a:srgbClr val="404040"/>
              </a:solidFill>
              <a:effectLst/>
              <a:latin typeface="+mn-lt"/>
            </a:endParaRPr>
          </a:p>
          <a:p>
            <a:pPr marL="457200" rtl="0">
              <a:spcBef>
                <a:spcPts val="0"/>
              </a:spcBef>
              <a:spcAft>
                <a:spcPts val="1200"/>
              </a:spcAft>
            </a:pPr>
            <a:r>
              <a:rPr lang="en-IN" sz="2000" b="1" i="0" u="none" strike="noStrike" dirty="0">
                <a:solidFill>
                  <a:srgbClr val="404040"/>
                </a:solidFill>
                <a:effectLst/>
                <a:latin typeface="+mn-lt"/>
              </a:rPr>
              <a:t>Authorization : JSON Web Token</a:t>
            </a:r>
            <a:endParaRPr lang="en-IN" sz="2000" b="1" dirty="0">
              <a:solidFill>
                <a:srgbClr val="404040"/>
              </a:solidFill>
              <a:effectLst/>
              <a:latin typeface="+mn-lt"/>
            </a:endParaRPr>
          </a:p>
          <a:p>
            <a:pPr marL="457200" rtl="0">
              <a:spcBef>
                <a:spcPts val="0"/>
              </a:spcBef>
              <a:spcAft>
                <a:spcPts val="1200"/>
              </a:spcAft>
            </a:pPr>
            <a:r>
              <a:rPr lang="en-IN" sz="2000" b="1" i="0" u="none" strike="noStrike" dirty="0">
                <a:solidFill>
                  <a:srgbClr val="404040"/>
                </a:solidFill>
                <a:effectLst/>
                <a:latin typeface="+mn-lt"/>
              </a:rPr>
              <a:t>Request payload : </a:t>
            </a:r>
            <a:endParaRPr lang="en-IN" sz="2000" b="1" dirty="0">
              <a:solidFill>
                <a:srgbClr val="404040"/>
              </a:solidFill>
              <a:effectLst/>
              <a:latin typeface="+mn-lt"/>
            </a:endParaRPr>
          </a:p>
          <a:p>
            <a:pPr marL="457200" rtl="0">
              <a:spcBef>
                <a:spcPts val="0"/>
              </a:spcBef>
              <a:spcAft>
                <a:spcPts val="1200"/>
              </a:spcAft>
            </a:pPr>
            <a:r>
              <a:rPr lang="en-IN" sz="2000" b="1" i="0" u="none" strike="noStrike" dirty="0">
                <a:solidFill>
                  <a:srgbClr val="404040"/>
                </a:solidFill>
                <a:effectLst/>
                <a:latin typeface="+mn-lt"/>
              </a:rPr>
              <a:t>{"username":"tarak123","email":"taraksai@gmail.com","role":"employee","status":"active","admin privilege":"true","</a:t>
            </a:r>
            <a:r>
              <a:rPr lang="en-IN" sz="2000" b="1" i="0" u="none" strike="noStrike" dirty="0" err="1">
                <a:solidFill>
                  <a:srgbClr val="404040"/>
                </a:solidFill>
                <a:effectLst/>
                <a:latin typeface="+mn-lt"/>
              </a:rPr>
              <a:t>adminPrivilege</a:t>
            </a:r>
            <a:r>
              <a:rPr lang="en-IN" sz="2000" b="1" i="0" u="none" strike="noStrike" dirty="0">
                <a:solidFill>
                  <a:srgbClr val="404040"/>
                </a:solidFill>
                <a:effectLst/>
                <a:latin typeface="+mn-lt"/>
              </a:rPr>
              <a:t>":"true"}</a:t>
            </a:r>
            <a:endParaRPr lang="en-IN" sz="2000" b="1" dirty="0">
              <a:solidFill>
                <a:srgbClr val="404040"/>
              </a:solidFill>
              <a:effectLst/>
              <a:latin typeface="+mn-lt"/>
            </a:endParaRPr>
          </a:p>
          <a:p>
            <a:br>
              <a:rPr lang="en-IN" dirty="0"/>
            </a:br>
            <a:br>
              <a:rPr lang="en-US" sz="2400" dirty="0"/>
            </a:br>
            <a:br>
              <a:rPr lang="en-US" sz="2400" dirty="0">
                <a:latin typeface="+mn-lt"/>
              </a:rPr>
            </a:br>
            <a:endParaRPr lang="en-US" sz="2400" dirty="0">
              <a:latin typeface="+mn-lt"/>
            </a:endParaRPr>
          </a:p>
          <a:p>
            <a:pPr marL="342900" indent="-342900">
              <a:lnSpc>
                <a:spcPct val="130000"/>
              </a:lnSpc>
              <a:buFont typeface="Arial" panose="020B0604020202020204" pitchFamily="34" charset="0"/>
              <a:buChar char="•"/>
            </a:pPr>
            <a:endParaRPr lang="en-US" sz="2000" dirty="0">
              <a:latin typeface="+mn-lt"/>
            </a:endParaRPr>
          </a:p>
        </p:txBody>
      </p:sp>
    </p:spTree>
  </p:cSld>
  <p:clrMapOvr>
    <a:masterClrMapping/>
  </p:clrMapOvr>
  <p:transition spd="slow">
    <p:wip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3" name="图片 3"/>
          <p:cNvPicPr>
            <a:picLocks noChangeAspect="1"/>
          </p:cNvPicPr>
          <p:nvPr/>
        </p:nvPicPr>
        <p:blipFill>
          <a:blip r:embed="rId4">
            <a:alphaModFix amt="40000"/>
          </a:blip>
          <a:srcRect l="5727" r="16841" b="26530"/>
          <a:stretch>
            <a:fillRect/>
          </a:stretch>
        </p:blipFill>
        <p:spPr>
          <a:xfrm>
            <a:off x="0" y="9236"/>
            <a:ext cx="12192000" cy="6858000"/>
          </a:xfrm>
          <a:prstGeom prst="rect">
            <a:avLst/>
          </a:prstGeom>
          <a:noFill/>
          <a:ln w="9525">
            <a:noFill/>
          </a:ln>
        </p:spPr>
      </p:pic>
      <p:grpSp>
        <p:nvGrpSpPr>
          <p:cNvPr id="13314" name="组合 1"/>
          <p:cNvGrpSpPr/>
          <p:nvPr/>
        </p:nvGrpSpPr>
        <p:grpSpPr>
          <a:xfrm>
            <a:off x="211138" y="257175"/>
            <a:ext cx="558800" cy="463550"/>
            <a:chOff x="3448565" y="1912142"/>
            <a:chExt cx="4927433" cy="2485075"/>
          </a:xfrm>
        </p:grpSpPr>
        <p:cxnSp>
          <p:nvCxnSpPr>
            <p:cNvPr id="19" name="直接连接符 18"/>
            <p:cNvCxnSpPr/>
            <p:nvPr/>
          </p:nvCxnSpPr>
          <p:spPr>
            <a:xfrm>
              <a:off x="3773726" y="1912142"/>
              <a:ext cx="0" cy="798197"/>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3772566" y="1912142"/>
              <a:ext cx="4603432"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8364977" y="1912142"/>
              <a:ext cx="0" cy="386837"/>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V="1">
              <a:off x="8362673" y="3976971"/>
              <a:ext cx="0" cy="420246"/>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flipV="1">
              <a:off x="3814013" y="4397217"/>
              <a:ext cx="4549805"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H="1" flipV="1">
              <a:off x="3824904" y="3544871"/>
              <a:ext cx="0" cy="852346"/>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H="1">
              <a:off x="3448565" y="3544868"/>
              <a:ext cx="377483" cy="234209"/>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13322" name="文本框 28"/>
          <p:cNvSpPr txBox="1"/>
          <p:nvPr/>
        </p:nvSpPr>
        <p:spPr>
          <a:xfrm>
            <a:off x="290513" y="254000"/>
            <a:ext cx="3744912" cy="398780"/>
          </a:xfrm>
          <a:prstGeom prst="rect">
            <a:avLst/>
          </a:prstGeom>
          <a:noFill/>
          <a:ln w="9525">
            <a:noFill/>
          </a:ln>
        </p:spPr>
        <p:txBody>
          <a:bodyPr anchor="t">
            <a:spAutoFit/>
          </a:bodyPr>
          <a:lstStyle/>
          <a:p>
            <a:pPr>
              <a:buFont typeface="Arial" panose="020B0604020202020204" pitchFamily="34" charset="0"/>
            </a:pPr>
            <a:r>
              <a:rPr lang="en-US" altLang="zh-CN" sz="2000" dirty="0">
                <a:solidFill>
                  <a:srgbClr val="404040"/>
                </a:solidFill>
                <a:ea typeface="Calibri" panose="020F0502020204030204" pitchFamily="34" charset="0"/>
              </a:rPr>
              <a:t>Project Tracker</a:t>
            </a:r>
          </a:p>
        </p:txBody>
      </p:sp>
      <p:sp>
        <p:nvSpPr>
          <p:cNvPr id="2" name="Text Box 1"/>
          <p:cNvSpPr txBox="1"/>
          <p:nvPr/>
        </p:nvSpPr>
        <p:spPr>
          <a:xfrm>
            <a:off x="2019681" y="198964"/>
            <a:ext cx="6781589" cy="707886"/>
          </a:xfrm>
          <a:prstGeom prst="rect">
            <a:avLst/>
          </a:prstGeom>
          <a:noFill/>
        </p:spPr>
        <p:txBody>
          <a:bodyPr wrap="square" rtlCol="0">
            <a:spAutoFit/>
          </a:bodyPr>
          <a:lstStyle/>
          <a:p>
            <a:pPr algn="ctr" rtl="0">
              <a:spcBef>
                <a:spcPts val="0"/>
              </a:spcBef>
              <a:spcAft>
                <a:spcPts val="0"/>
              </a:spcAft>
            </a:pPr>
            <a:r>
              <a:rPr lang="en-US" sz="4000" b="1" i="0" u="none" strike="noStrike" dirty="0">
                <a:solidFill>
                  <a:srgbClr val="000000"/>
                </a:solidFill>
                <a:effectLst/>
                <a:latin typeface="+mn-lt"/>
              </a:rPr>
              <a:t>Evaluation Criteria</a:t>
            </a:r>
            <a:endParaRPr lang="en-US" sz="4000" b="1" dirty="0">
              <a:effectLst/>
              <a:latin typeface="+mn-lt"/>
            </a:endParaRPr>
          </a:p>
        </p:txBody>
      </p:sp>
      <p:sp>
        <p:nvSpPr>
          <p:cNvPr id="3" name="Text Box 2"/>
          <p:cNvSpPr txBox="1"/>
          <p:nvPr/>
        </p:nvSpPr>
        <p:spPr>
          <a:xfrm>
            <a:off x="646314" y="879717"/>
            <a:ext cx="10708640" cy="924502"/>
          </a:xfrm>
          <a:prstGeom prst="rect">
            <a:avLst/>
          </a:prstGeom>
          <a:noFill/>
        </p:spPr>
        <p:txBody>
          <a:bodyPr wrap="square" rtlCol="0">
            <a:noAutofit/>
          </a:bodyPr>
          <a:lstStyle/>
          <a:p>
            <a:r>
              <a:rPr lang="en-US" sz="1800" b="0" i="0" u="none" strike="noStrike" dirty="0">
                <a:solidFill>
                  <a:srgbClr val="1F2328"/>
                </a:solidFill>
                <a:effectLst/>
                <a:highlight>
                  <a:srgbClr val="FFFFFF"/>
                </a:highlight>
                <a:latin typeface="Arial" panose="020B0604020202020204" pitchFamily="34" charset="0"/>
              </a:rPr>
              <a:t>Admin-only user management page listing all users in a table with username, email, status, role, and admin privilege. The edit option allows admins to edit user data (status, role, and potential privilege) within a dedicated form</a:t>
            </a:r>
            <a:endParaRPr lang="en-US" sz="2000" dirty="0"/>
          </a:p>
        </p:txBody>
      </p:sp>
      <p:pic>
        <p:nvPicPr>
          <p:cNvPr id="5" name="users">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51127" y="2127665"/>
            <a:ext cx="10499014" cy="4531371"/>
          </a:xfrm>
          <a:prstGeom prst="rect">
            <a:avLst/>
          </a:prstGeom>
        </p:spPr>
      </p:pic>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63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1" name="图片 3" descr="C:\Users\espm\Documents\ISE\Project tracker\E4. Dashboard.jpgE4. Dashboard"/>
          <p:cNvPicPr>
            <a:picLocks noChangeAspect="1"/>
          </p:cNvPicPr>
          <p:nvPr/>
        </p:nvPicPr>
        <p:blipFill>
          <a:blip r:embed="rId2">
            <a:alphaModFix amt="20000"/>
          </a:blip>
          <a:srcRect t="12194" r="3015" b="6417"/>
          <a:stretch>
            <a:fillRect/>
          </a:stretch>
        </p:blipFill>
        <p:spPr>
          <a:xfrm>
            <a:off x="0" y="0"/>
            <a:ext cx="12191365" cy="6858000"/>
          </a:xfrm>
          <a:prstGeom prst="rect">
            <a:avLst/>
          </a:prstGeom>
          <a:noFill/>
          <a:ln w="9525">
            <a:noFill/>
          </a:ln>
        </p:spPr>
      </p:pic>
      <p:pic>
        <p:nvPicPr>
          <p:cNvPr id="15362" name="图片 4" descr="C:\Users\espm\Documents\ISE\Project tracker\E4. Dashboard.jpgE4. Dashboard"/>
          <p:cNvPicPr>
            <a:picLocks noChangeAspect="1"/>
          </p:cNvPicPr>
          <p:nvPr/>
        </p:nvPicPr>
        <p:blipFill>
          <a:blip r:embed="rId2">
            <a:lum contrast="-6000"/>
          </a:blip>
          <a:srcRect l="11263" t="23287" r="29534" b="13250"/>
          <a:stretch>
            <a:fillRect/>
          </a:stretch>
        </p:blipFill>
        <p:spPr>
          <a:xfrm>
            <a:off x="4973955" y="1169797"/>
            <a:ext cx="7218045" cy="4938395"/>
          </a:xfrm>
          <a:prstGeom prst="rect">
            <a:avLst/>
          </a:prstGeom>
          <a:noFill/>
          <a:ln w="9525">
            <a:noFill/>
          </a:ln>
        </p:spPr>
      </p:pic>
      <p:sp>
        <p:nvSpPr>
          <p:cNvPr id="15363" name="文本框 6"/>
          <p:cNvSpPr txBox="1"/>
          <p:nvPr/>
        </p:nvSpPr>
        <p:spPr>
          <a:xfrm>
            <a:off x="464185" y="2393315"/>
            <a:ext cx="4204970" cy="2072005"/>
          </a:xfrm>
          <a:prstGeom prst="rect">
            <a:avLst/>
          </a:prstGeom>
          <a:noFill/>
          <a:ln w="9525">
            <a:noFill/>
          </a:ln>
        </p:spPr>
        <p:txBody>
          <a:bodyPr wrap="square" anchor="t">
            <a:noAutofit/>
            <a:scene3d>
              <a:camera prst="orthographicFront"/>
              <a:lightRig rig="threePt" dir="t"/>
            </a:scene3d>
          </a:bodyPr>
          <a:lstStyle/>
          <a:p>
            <a:pPr>
              <a:buFont typeface="Arial" panose="020B0604020202020204" pitchFamily="34" charset="0"/>
            </a:pPr>
            <a:r>
              <a:rPr lang="en-US" altLang="zh-CN" sz="4800" b="1" dirty="0">
                <a:solidFill>
                  <a:schemeClr val="tx1"/>
                </a:solidFill>
                <a:effectLst>
                  <a:outerShdw blurRad="38100" dist="19050" dir="2700000" algn="tl" rotWithShape="0">
                    <a:schemeClr val="dk1">
                      <a:alpha val="40000"/>
                    </a:schemeClr>
                  </a:outerShdw>
                </a:effectLst>
                <a:latin typeface="Times New Roman" panose="02020603050405020304" charset="0"/>
                <a:ea typeface="Calibri" panose="020F0502020204030204" pitchFamily="34" charset="0"/>
                <a:cs typeface="Times New Roman" panose="02020603050405020304" charset="0"/>
              </a:rPr>
              <a:t>Dashboard Functionality</a:t>
            </a:r>
          </a:p>
        </p:txBody>
      </p:sp>
      <p:sp>
        <p:nvSpPr>
          <p:cNvPr id="10250" name="文本框 28"/>
          <p:cNvSpPr txBox="1"/>
          <p:nvPr/>
        </p:nvSpPr>
        <p:spPr>
          <a:xfrm>
            <a:off x="290513" y="254000"/>
            <a:ext cx="3744912" cy="398780"/>
          </a:xfrm>
          <a:prstGeom prst="rect">
            <a:avLst/>
          </a:prstGeom>
          <a:noFill/>
          <a:ln w="9525">
            <a:noFill/>
          </a:ln>
        </p:spPr>
        <p:txBody>
          <a:bodyPr anchor="t">
            <a:spAutoFit/>
          </a:bodyPr>
          <a:lstStyle/>
          <a:p>
            <a:pPr>
              <a:buFont typeface="Arial" panose="020B0604020202020204" pitchFamily="34" charset="0"/>
            </a:pPr>
            <a:r>
              <a:rPr lang="en-US" altLang="zh-CN" sz="2000" dirty="0">
                <a:solidFill>
                  <a:srgbClr val="404040"/>
                </a:solidFill>
                <a:ea typeface="Calibri" panose="020F0502020204030204" pitchFamily="34" charset="0"/>
              </a:rPr>
              <a:t>Project Tracker</a:t>
            </a:r>
            <a:endParaRPr lang="zh-CN" altLang="en-US" sz="2000" dirty="0">
              <a:solidFill>
                <a:srgbClr val="404040"/>
              </a:solidFill>
              <a:ea typeface="Calibri" panose="020F0502020204030204" pitchFamily="34" charset="0"/>
            </a:endParaRPr>
          </a:p>
        </p:txBody>
      </p:sp>
      <p:grpSp>
        <p:nvGrpSpPr>
          <p:cNvPr id="13314" name="组合 1"/>
          <p:cNvGrpSpPr/>
          <p:nvPr/>
        </p:nvGrpSpPr>
        <p:grpSpPr>
          <a:xfrm>
            <a:off x="211138" y="257175"/>
            <a:ext cx="558800" cy="463550"/>
            <a:chOff x="3448565" y="1912142"/>
            <a:chExt cx="4927433" cy="2485075"/>
          </a:xfrm>
        </p:grpSpPr>
        <p:cxnSp>
          <p:nvCxnSpPr>
            <p:cNvPr id="19" name="直接连接符 18"/>
            <p:cNvCxnSpPr/>
            <p:nvPr/>
          </p:nvCxnSpPr>
          <p:spPr>
            <a:xfrm>
              <a:off x="3773726" y="1912142"/>
              <a:ext cx="0" cy="798197"/>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3772566" y="1912142"/>
              <a:ext cx="4603432"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8364977" y="1912142"/>
              <a:ext cx="0" cy="386837"/>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V="1">
              <a:off x="8362673" y="3976971"/>
              <a:ext cx="0" cy="420246"/>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flipV="1">
              <a:off x="3814013" y="4397217"/>
              <a:ext cx="4549805"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H="1" flipV="1">
              <a:off x="3824904" y="3544871"/>
              <a:ext cx="0" cy="852346"/>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H="1">
              <a:off x="3448565" y="3544868"/>
              <a:ext cx="377483" cy="234209"/>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transition spd="slow">
    <p:wip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89" name="图片 3"/>
          <p:cNvPicPr>
            <a:picLocks noChangeAspect="1"/>
          </p:cNvPicPr>
          <p:nvPr/>
        </p:nvPicPr>
        <p:blipFill>
          <a:blip r:embed="rId2"/>
          <a:srcRect l="5727" r="16841" b="26530"/>
          <a:stretch>
            <a:fillRect/>
          </a:stretch>
        </p:blipFill>
        <p:spPr>
          <a:xfrm>
            <a:off x="0" y="0"/>
            <a:ext cx="12192000" cy="6858000"/>
          </a:xfrm>
          <a:prstGeom prst="rect">
            <a:avLst/>
          </a:prstGeom>
          <a:noFill/>
          <a:ln w="9525">
            <a:noFill/>
          </a:ln>
        </p:spPr>
      </p:pic>
      <p:grpSp>
        <p:nvGrpSpPr>
          <p:cNvPr id="12290" name="组合 1"/>
          <p:cNvGrpSpPr/>
          <p:nvPr/>
        </p:nvGrpSpPr>
        <p:grpSpPr>
          <a:xfrm>
            <a:off x="211138" y="257175"/>
            <a:ext cx="558800" cy="463550"/>
            <a:chOff x="3448565" y="1912142"/>
            <a:chExt cx="4927433" cy="2485075"/>
          </a:xfrm>
        </p:grpSpPr>
        <p:cxnSp>
          <p:nvCxnSpPr>
            <p:cNvPr id="19" name="直接连接符 18"/>
            <p:cNvCxnSpPr/>
            <p:nvPr/>
          </p:nvCxnSpPr>
          <p:spPr>
            <a:xfrm>
              <a:off x="3773726" y="1912142"/>
              <a:ext cx="0" cy="798197"/>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3772566" y="1912142"/>
              <a:ext cx="4603432"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8364977" y="1912142"/>
              <a:ext cx="0" cy="386837"/>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V="1">
              <a:off x="8362673" y="3976971"/>
              <a:ext cx="0" cy="420246"/>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flipV="1">
              <a:off x="3814013" y="4397217"/>
              <a:ext cx="4549805"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H="1" flipV="1">
              <a:off x="3824904" y="3544871"/>
              <a:ext cx="0" cy="852346"/>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H="1">
              <a:off x="3448565" y="3544868"/>
              <a:ext cx="377483" cy="234209"/>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12" name="矩形 11"/>
          <p:cNvSpPr/>
          <p:nvPr/>
        </p:nvSpPr>
        <p:spPr>
          <a:xfrm>
            <a:off x="0" y="2314575"/>
            <a:ext cx="12192000" cy="2343150"/>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13" name="矩形 10"/>
          <p:cNvSpPr>
            <a:spLocks noChangeArrowheads="1"/>
          </p:cNvSpPr>
          <p:nvPr/>
        </p:nvSpPr>
        <p:spPr bwMode="auto">
          <a:xfrm>
            <a:off x="290830" y="1419225"/>
            <a:ext cx="11624945" cy="411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oAutofit/>
          </a:bodyPr>
          <a:lstStyle>
            <a:lvl1pPr defTabSz="121602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SimSun" panose="02010600030101010101" pitchFamily="2" charset="-122"/>
              </a:defRPr>
            </a:lvl1pPr>
            <a:lvl2pPr marL="742950" indent="-285750" defTabSz="121602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defRPr>
            </a:lvl2pPr>
            <a:lvl3pPr marL="1143000" indent="-228600" defTabSz="121602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defRPr>
            </a:lvl3pPr>
            <a:lvl4pPr marL="16002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4pPr>
            <a:lvl5pPr marL="20574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5pPr>
            <a:lvl6pPr marL="25146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6pPr>
            <a:lvl7pPr marL="29718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7pPr>
            <a:lvl8pPr marL="34290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8pPr>
            <a:lvl9pPr marL="38862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9pPr>
          </a:lstStyle>
          <a:p>
            <a:pPr marR="0" lvl="0" algn="l" defTabSz="1216025" rtl="0" eaLnBrk="1" fontAlgn="auto" latinLnBrk="0" hangingPunct="1">
              <a:lnSpc>
                <a:spcPct val="120000"/>
              </a:lnSpc>
              <a:spcBef>
                <a:spcPct val="20000"/>
              </a:spcBef>
              <a:spcAft>
                <a:spcPts val="0"/>
              </a:spcAft>
              <a:buClrTx/>
              <a:buSzTx/>
              <a:defRPr/>
            </a:pPr>
            <a:r>
              <a:rPr kumimoji="0" lang="en-US" altLang="zh-CN" sz="2400" b="0" i="0" u="none" strike="noStrike" kern="1200" cap="none" spc="0" normalizeH="0" baseline="0" noProof="0" dirty="0">
                <a:ln>
                  <a:noFill/>
                </a:ln>
                <a:solidFill>
                  <a:schemeClr val="tx1"/>
                </a:solidFill>
                <a:effectLst/>
                <a:uLnTx/>
                <a:uFillTx/>
                <a:ea typeface="Calibri" panose="020F0502020204030204" pitchFamily="34" charset="0"/>
                <a:cs typeface="+mn-cs"/>
                <a:sym typeface="Arial" panose="020B0604020202020204" pitchFamily="34" charset="0"/>
              </a:rPr>
              <a:t> The Dashboard module aims to provide users with a graphical representation</a:t>
            </a:r>
          </a:p>
          <a:p>
            <a:pPr marR="0" lvl="0" algn="l" defTabSz="1216025" rtl="0" eaLnBrk="1" fontAlgn="auto" latinLnBrk="0" hangingPunct="1">
              <a:lnSpc>
                <a:spcPct val="130000"/>
              </a:lnSpc>
              <a:spcBef>
                <a:spcPct val="20000"/>
              </a:spcBef>
              <a:spcAft>
                <a:spcPts val="0"/>
              </a:spcAft>
              <a:buClrTx/>
              <a:buSzTx/>
              <a:defRPr/>
            </a:pPr>
            <a:r>
              <a:rPr kumimoji="0" lang="en-US" altLang="zh-CN" sz="2400" b="0" i="0" u="none" strike="noStrike" kern="1200" cap="none" spc="0" normalizeH="0" baseline="0" noProof="0" dirty="0">
                <a:ln>
                  <a:noFill/>
                </a:ln>
                <a:solidFill>
                  <a:schemeClr val="tx1"/>
                </a:solidFill>
                <a:effectLst/>
                <a:uLnTx/>
                <a:uFillTx/>
                <a:ea typeface="Calibri" panose="020F0502020204030204" pitchFamily="34" charset="0"/>
                <a:cs typeface="+mn-cs"/>
                <a:sym typeface="Arial" panose="020B0604020202020204" pitchFamily="34" charset="0"/>
              </a:rPr>
              <a:t> Privileges:</a:t>
            </a:r>
          </a:p>
          <a:p>
            <a:pPr marL="1200150" lvl="1" indent="-457200" fontAlgn="auto">
              <a:lnSpc>
                <a:spcPct val="80000"/>
              </a:lnSpc>
              <a:spcBef>
                <a:spcPct val="20000"/>
              </a:spcBef>
              <a:spcAft>
                <a:spcPts val="0"/>
              </a:spcAft>
              <a:buAutoNum type="arabicPeriod"/>
              <a:defRPr/>
            </a:pPr>
            <a:r>
              <a:rPr kumimoji="0" lang="en-US" altLang="zh-CN" sz="2000" i="0" u="none" strike="noStrike" kern="1200" cap="none" spc="0" normalizeH="0" baseline="0" noProof="0" dirty="0">
                <a:ln>
                  <a:noFill/>
                </a:ln>
                <a:solidFill>
                  <a:schemeClr val="tx1"/>
                </a:solidFill>
                <a:effectLst/>
                <a:uLnTx/>
                <a:uFillTx/>
                <a:ea typeface="Calibri" panose="020F0502020204030204" pitchFamily="34" charset="0"/>
                <a:cs typeface="+mn-cs"/>
                <a:sym typeface="Arial" panose="020B0604020202020204" pitchFamily="34" charset="0"/>
              </a:rPr>
              <a:t>Access to Graphical Representation</a:t>
            </a:r>
          </a:p>
          <a:p>
            <a:pPr marL="1200150" lvl="1" indent="-457200" fontAlgn="auto">
              <a:lnSpc>
                <a:spcPct val="80000"/>
              </a:lnSpc>
              <a:spcBef>
                <a:spcPct val="20000"/>
              </a:spcBef>
              <a:spcAft>
                <a:spcPts val="0"/>
              </a:spcAft>
              <a:buAutoNum type="arabicPeriod"/>
              <a:defRPr/>
            </a:pPr>
            <a:r>
              <a:rPr kumimoji="0" lang="en-US" altLang="zh-CN" sz="2000" i="0" u="none" strike="noStrike" kern="1200" cap="none" spc="0" normalizeH="0" baseline="0" noProof="0" dirty="0">
                <a:ln>
                  <a:noFill/>
                </a:ln>
                <a:solidFill>
                  <a:schemeClr val="tx1"/>
                </a:solidFill>
                <a:effectLst/>
                <a:uLnTx/>
                <a:uFillTx/>
                <a:ea typeface="Calibri" panose="020F0502020204030204" pitchFamily="34" charset="0"/>
                <a:cs typeface="+mn-cs"/>
                <a:sym typeface="Arial" panose="020B0604020202020204" pitchFamily="34" charset="0"/>
              </a:rPr>
              <a:t>Access to Metrics</a:t>
            </a:r>
          </a:p>
          <a:p>
            <a:pPr marL="1200150" lvl="1" indent="-457200" fontAlgn="auto">
              <a:lnSpc>
                <a:spcPct val="80000"/>
              </a:lnSpc>
              <a:spcBef>
                <a:spcPct val="20000"/>
              </a:spcBef>
              <a:spcAft>
                <a:spcPts val="0"/>
              </a:spcAft>
              <a:buAutoNum type="arabicPeriod"/>
              <a:defRPr/>
            </a:pPr>
            <a:r>
              <a:rPr kumimoji="0" lang="en-US" altLang="zh-CN" sz="2000" b="0" i="0" u="none" strike="noStrike" kern="1200" cap="none" spc="0" normalizeH="0" baseline="0" noProof="0" dirty="0">
                <a:ln>
                  <a:noFill/>
                </a:ln>
                <a:solidFill>
                  <a:schemeClr val="tx1"/>
                </a:solidFill>
                <a:effectLst/>
                <a:uLnTx/>
                <a:uFillTx/>
                <a:ea typeface="Calibri" panose="020F0502020204030204" pitchFamily="34" charset="0"/>
                <a:cs typeface="+mn-cs"/>
                <a:sym typeface="Arial" panose="020B0604020202020204" pitchFamily="34" charset="0"/>
              </a:rPr>
              <a:t>Dynamic Updates</a:t>
            </a:r>
          </a:p>
          <a:p>
            <a:pPr marL="1200150" lvl="1" indent="-457200" fontAlgn="auto">
              <a:lnSpc>
                <a:spcPct val="80000"/>
              </a:lnSpc>
              <a:spcBef>
                <a:spcPct val="20000"/>
              </a:spcBef>
              <a:spcAft>
                <a:spcPts val="0"/>
              </a:spcAft>
              <a:buAutoNum type="arabicPeriod"/>
              <a:defRPr/>
            </a:pPr>
            <a:r>
              <a:rPr kumimoji="0" lang="en-US" altLang="zh-CN" sz="2000" b="0" i="0" u="none" strike="noStrike" kern="1200" cap="none" spc="0" normalizeH="0" baseline="0" noProof="0" dirty="0">
                <a:ln>
                  <a:noFill/>
                </a:ln>
                <a:solidFill>
                  <a:schemeClr val="tx1"/>
                </a:solidFill>
                <a:effectLst/>
                <a:uLnTx/>
                <a:uFillTx/>
                <a:ea typeface="Calibri" panose="020F0502020204030204" pitchFamily="34" charset="0"/>
                <a:cs typeface="+mn-cs"/>
                <a:sym typeface="Arial" panose="020B0604020202020204" pitchFamily="34" charset="0"/>
              </a:rPr>
              <a:t>Responsive Design</a:t>
            </a:r>
          </a:p>
          <a:p>
            <a:pPr marL="1200150" lvl="1" indent="-457200" fontAlgn="auto">
              <a:lnSpc>
                <a:spcPct val="80000"/>
              </a:lnSpc>
              <a:spcBef>
                <a:spcPct val="20000"/>
              </a:spcBef>
              <a:spcAft>
                <a:spcPts val="0"/>
              </a:spcAft>
              <a:buAutoNum type="arabicPeriod"/>
              <a:defRPr/>
            </a:pPr>
            <a:r>
              <a:rPr kumimoji="0" lang="en-US" altLang="zh-CN" sz="2000" b="0" i="0" u="none" strike="noStrike" kern="1200" cap="none" spc="0" normalizeH="0" baseline="0" noProof="0" dirty="0">
                <a:ln>
                  <a:noFill/>
                </a:ln>
                <a:solidFill>
                  <a:schemeClr val="tx1"/>
                </a:solidFill>
                <a:effectLst/>
                <a:uLnTx/>
                <a:uFillTx/>
                <a:ea typeface="Calibri" panose="020F0502020204030204" pitchFamily="34" charset="0"/>
                <a:cs typeface="+mn-cs"/>
                <a:sym typeface="Arial" panose="020B0604020202020204" pitchFamily="34" charset="0"/>
              </a:rPr>
              <a:t>Compatibility</a:t>
            </a:r>
          </a:p>
          <a:p>
            <a:pPr marR="0" lvl="0" algn="l" defTabSz="1216025" rtl="0" eaLnBrk="1" fontAlgn="auto" latinLnBrk="0" hangingPunct="1">
              <a:lnSpc>
                <a:spcPct val="150000"/>
              </a:lnSpc>
              <a:spcBef>
                <a:spcPct val="20000"/>
              </a:spcBef>
              <a:spcAft>
                <a:spcPts val="0"/>
              </a:spcAft>
              <a:buClrTx/>
              <a:buSzTx/>
              <a:defRPr/>
            </a:pPr>
            <a:r>
              <a:rPr kumimoji="0" lang="en-US" altLang="zh-CN" sz="2400" b="0" i="0" u="none" strike="noStrike" kern="1200" cap="none" spc="0" normalizeH="0" baseline="0" noProof="0" dirty="0">
                <a:ln>
                  <a:noFill/>
                </a:ln>
                <a:solidFill>
                  <a:schemeClr val="tx1"/>
                </a:solidFill>
                <a:effectLst/>
                <a:uLnTx/>
                <a:uFillTx/>
                <a:ea typeface="Calibri" panose="020F0502020204030204" pitchFamily="34" charset="0"/>
                <a:cs typeface="+mn-cs"/>
                <a:sym typeface="Arial" panose="020B0604020202020204" pitchFamily="34" charset="0"/>
              </a:rPr>
              <a:t> User Story:</a:t>
            </a:r>
          </a:p>
          <a:p>
            <a:pPr marR="0" lvl="0" algn="l" defTabSz="1216025" rtl="0" eaLnBrk="1" fontAlgn="auto" latinLnBrk="0" hangingPunct="1">
              <a:lnSpc>
                <a:spcPct val="80000"/>
              </a:lnSpc>
              <a:spcBef>
                <a:spcPct val="20000"/>
              </a:spcBef>
              <a:spcAft>
                <a:spcPts val="0"/>
              </a:spcAft>
              <a:buClrTx/>
              <a:buSzTx/>
              <a:buNone/>
              <a:defRPr/>
            </a:pPr>
            <a:r>
              <a:rPr kumimoji="0" lang="en-US" altLang="zh-CN" b="0" i="0" u="none" strike="noStrike" kern="1200" cap="none" spc="0" normalizeH="0" baseline="0" noProof="0" dirty="0">
                <a:ln>
                  <a:noFill/>
                </a:ln>
                <a:solidFill>
                  <a:schemeClr val="tx1"/>
                </a:solidFill>
                <a:effectLst/>
                <a:uLnTx/>
                <a:uFillTx/>
                <a:ea typeface="Calibri" panose="020F0502020204030204" pitchFamily="34" charset="0"/>
                <a:cs typeface="+mn-cs"/>
                <a:sym typeface="Arial" panose="020B0604020202020204" pitchFamily="34" charset="0"/>
              </a:rPr>
              <a:t>Dashboard developers provide dynamic visual modules for the system, showing project progress and employee information via graphs/charts that automatically reload as the underlying data changes.</a:t>
            </a:r>
          </a:p>
          <a:p>
            <a:pPr marR="0" lvl="0" algn="l" defTabSz="1216025" rtl="0" eaLnBrk="1" fontAlgn="auto" latinLnBrk="0" hangingPunct="1">
              <a:lnSpc>
                <a:spcPct val="120000"/>
              </a:lnSpc>
              <a:spcBef>
                <a:spcPct val="20000"/>
              </a:spcBef>
              <a:spcAft>
                <a:spcPts val="0"/>
              </a:spcAft>
              <a:buClrTx/>
              <a:buSzTx/>
              <a:buNone/>
              <a:defRPr/>
            </a:pPr>
            <a:endParaRPr kumimoji="0" lang="en-US" altLang="zh-CN" sz="2400" b="0" i="0" u="none" strike="noStrike" kern="1200" cap="none" spc="0" normalizeH="0" baseline="0" noProof="0" dirty="0">
              <a:ln>
                <a:noFill/>
              </a:ln>
              <a:solidFill>
                <a:schemeClr val="tx1"/>
              </a:solidFill>
              <a:effectLst/>
              <a:uLnTx/>
              <a:uFillTx/>
              <a:ea typeface="Calibri" panose="020F0502020204030204" pitchFamily="34" charset="0"/>
              <a:cs typeface="+mn-cs"/>
              <a:sym typeface="Arial" panose="020B0604020202020204" pitchFamily="34" charset="0"/>
            </a:endParaRPr>
          </a:p>
        </p:txBody>
      </p:sp>
      <p:sp>
        <p:nvSpPr>
          <p:cNvPr id="10250" name="文本框 28"/>
          <p:cNvSpPr txBox="1"/>
          <p:nvPr/>
        </p:nvSpPr>
        <p:spPr>
          <a:xfrm>
            <a:off x="290513" y="254000"/>
            <a:ext cx="3744912" cy="398780"/>
          </a:xfrm>
          <a:prstGeom prst="rect">
            <a:avLst/>
          </a:prstGeom>
          <a:noFill/>
          <a:ln w="9525">
            <a:noFill/>
          </a:ln>
        </p:spPr>
        <p:txBody>
          <a:bodyPr anchor="t">
            <a:spAutoFit/>
          </a:bodyPr>
          <a:lstStyle/>
          <a:p>
            <a:pPr>
              <a:buFont typeface="Arial" panose="020B0604020202020204" pitchFamily="34" charset="0"/>
            </a:pPr>
            <a:r>
              <a:rPr lang="en-US" altLang="zh-CN" sz="2000" dirty="0">
                <a:solidFill>
                  <a:srgbClr val="404040"/>
                </a:solidFill>
                <a:ea typeface="Calibri" panose="020F0502020204030204" pitchFamily="34" charset="0"/>
              </a:rPr>
              <a:t>Project Tracker</a:t>
            </a:r>
            <a:endParaRPr lang="zh-CN" altLang="en-US" sz="2000" dirty="0">
              <a:solidFill>
                <a:srgbClr val="404040"/>
              </a:solidFill>
              <a:ea typeface="Calibri" panose="020F0502020204030204" pitchFamily="34" charset="0"/>
            </a:endParaRPr>
          </a:p>
        </p:txBody>
      </p:sp>
      <p:sp>
        <p:nvSpPr>
          <p:cNvPr id="2" name="Text Box 1"/>
          <p:cNvSpPr txBox="1"/>
          <p:nvPr/>
        </p:nvSpPr>
        <p:spPr>
          <a:xfrm>
            <a:off x="4071991" y="486410"/>
            <a:ext cx="5012055" cy="583565"/>
          </a:xfrm>
          <a:prstGeom prst="rect">
            <a:avLst/>
          </a:prstGeom>
          <a:noFill/>
        </p:spPr>
        <p:txBody>
          <a:bodyPr wrap="square" rtlCol="0">
            <a:spAutoFit/>
          </a:bodyPr>
          <a:lstStyle/>
          <a:p>
            <a:r>
              <a:rPr lang="en-US" sz="3200" b="1" dirty="0"/>
              <a:t>Introduction</a:t>
            </a:r>
          </a:p>
        </p:txBody>
      </p:sp>
    </p:spTree>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图片 3"/>
          <p:cNvPicPr>
            <a:picLocks noChangeAspect="1"/>
          </p:cNvPicPr>
          <p:nvPr/>
        </p:nvPicPr>
        <p:blipFill>
          <a:blip r:embed="rId2">
            <a:alphaModFix amt="60000"/>
            <a:clrChange>
              <a:clrFrom>
                <a:srgbClr val="F9F9F9">
                  <a:alpha val="100000"/>
                </a:srgbClr>
              </a:clrFrom>
              <a:clrTo>
                <a:srgbClr val="F9F9F9">
                  <a:alpha val="100000"/>
                  <a:alpha val="0"/>
                </a:srgbClr>
              </a:clrTo>
            </a:clrChange>
          </a:blip>
          <a:srcRect l="5727" r="16841" b="26530"/>
          <a:stretch>
            <a:fillRect/>
          </a:stretch>
        </p:blipFill>
        <p:spPr>
          <a:xfrm>
            <a:off x="0" y="0"/>
            <a:ext cx="12192000" cy="6858000"/>
          </a:xfrm>
          <a:prstGeom prst="rect">
            <a:avLst/>
          </a:prstGeom>
          <a:noFill/>
          <a:ln w="9525">
            <a:noFill/>
          </a:ln>
        </p:spPr>
      </p:pic>
      <p:grpSp>
        <p:nvGrpSpPr>
          <p:cNvPr id="10242" name="组合 1"/>
          <p:cNvGrpSpPr/>
          <p:nvPr/>
        </p:nvGrpSpPr>
        <p:grpSpPr>
          <a:xfrm>
            <a:off x="211138" y="257175"/>
            <a:ext cx="558800" cy="463550"/>
            <a:chOff x="3448565" y="1912142"/>
            <a:chExt cx="4927433" cy="2485075"/>
          </a:xfrm>
        </p:grpSpPr>
        <p:cxnSp>
          <p:nvCxnSpPr>
            <p:cNvPr id="19" name="直接连接符 18"/>
            <p:cNvCxnSpPr/>
            <p:nvPr/>
          </p:nvCxnSpPr>
          <p:spPr>
            <a:xfrm>
              <a:off x="3773726" y="1912142"/>
              <a:ext cx="0" cy="798197"/>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3772566" y="1912142"/>
              <a:ext cx="4603432"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8364977" y="1912142"/>
              <a:ext cx="0" cy="386837"/>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V="1">
              <a:off x="8362673" y="3976971"/>
              <a:ext cx="0" cy="420246"/>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flipV="1">
              <a:off x="3814013" y="4397217"/>
              <a:ext cx="4549805"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H="1" flipV="1">
              <a:off x="3824904" y="3544871"/>
              <a:ext cx="0" cy="852346"/>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H="1">
              <a:off x="3448565" y="3544868"/>
              <a:ext cx="377483" cy="234209"/>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10250" name="文本框 28"/>
          <p:cNvSpPr txBox="1"/>
          <p:nvPr/>
        </p:nvSpPr>
        <p:spPr>
          <a:xfrm>
            <a:off x="290513" y="254000"/>
            <a:ext cx="3744912" cy="398780"/>
          </a:xfrm>
          <a:prstGeom prst="rect">
            <a:avLst/>
          </a:prstGeom>
          <a:noFill/>
          <a:ln w="9525">
            <a:noFill/>
          </a:ln>
        </p:spPr>
        <p:txBody>
          <a:bodyPr anchor="t">
            <a:spAutoFit/>
          </a:bodyPr>
          <a:lstStyle/>
          <a:p>
            <a:pPr>
              <a:buFont typeface="Arial" panose="020B0604020202020204" pitchFamily="34" charset="0"/>
            </a:pPr>
            <a:r>
              <a:rPr lang="en-US" altLang="zh-CN" sz="2000" dirty="0">
                <a:solidFill>
                  <a:srgbClr val="404040"/>
                </a:solidFill>
                <a:latin typeface="+mn-lt"/>
                <a:ea typeface="Calibri" panose="020F0502020204030204" pitchFamily="34" charset="0"/>
              </a:rPr>
              <a:t>Project Tracker</a:t>
            </a:r>
            <a:endParaRPr lang="zh-CN" altLang="en-US" sz="2000" dirty="0">
              <a:solidFill>
                <a:srgbClr val="404040"/>
              </a:solidFill>
              <a:latin typeface="+mn-lt"/>
              <a:ea typeface="Calibri" panose="020F0502020204030204" pitchFamily="34" charset="0"/>
            </a:endParaRPr>
          </a:p>
        </p:txBody>
      </p:sp>
      <p:sp>
        <p:nvSpPr>
          <p:cNvPr id="12" name="矩形 11"/>
          <p:cNvSpPr/>
          <p:nvPr/>
        </p:nvSpPr>
        <p:spPr>
          <a:xfrm>
            <a:off x="1045845" y="1227455"/>
            <a:ext cx="10515600" cy="49657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ea typeface="+mn-ea"/>
              <a:cs typeface="+mn-cs"/>
            </a:endParaRPr>
          </a:p>
        </p:txBody>
      </p:sp>
      <p:sp>
        <p:nvSpPr>
          <p:cNvPr id="10253" name="文本框 6"/>
          <p:cNvSpPr txBox="1"/>
          <p:nvPr/>
        </p:nvSpPr>
        <p:spPr>
          <a:xfrm>
            <a:off x="1132205" y="1557655"/>
            <a:ext cx="3404870" cy="645160"/>
          </a:xfrm>
          <a:prstGeom prst="rect">
            <a:avLst/>
          </a:prstGeom>
          <a:noFill/>
          <a:ln w="9525">
            <a:noFill/>
          </a:ln>
        </p:spPr>
        <p:txBody>
          <a:bodyPr wrap="square" anchor="t">
            <a:spAutoFit/>
          </a:bodyPr>
          <a:lstStyle/>
          <a:p>
            <a:pPr>
              <a:buFont typeface="Arial" panose="020B0604020202020204" pitchFamily="34" charset="0"/>
            </a:pPr>
            <a:r>
              <a:rPr lang="en-US" altLang="zh-CN" sz="3600" b="1" dirty="0">
                <a:solidFill>
                  <a:srgbClr val="404040"/>
                </a:solidFill>
                <a:latin typeface="+mn-lt"/>
                <a:ea typeface="Calibri" panose="020F0502020204030204" pitchFamily="34" charset="0"/>
              </a:rPr>
              <a:t>Overview</a:t>
            </a:r>
          </a:p>
        </p:txBody>
      </p:sp>
      <p:sp>
        <p:nvSpPr>
          <p:cNvPr id="10255" name="矩形 8"/>
          <p:cNvSpPr/>
          <p:nvPr/>
        </p:nvSpPr>
        <p:spPr>
          <a:xfrm>
            <a:off x="3645535" y="1652905"/>
            <a:ext cx="7376795" cy="4540250"/>
          </a:xfrm>
          <a:prstGeom prst="rect">
            <a:avLst/>
          </a:prstGeom>
          <a:noFill/>
          <a:ln w="9525">
            <a:noFill/>
          </a:ln>
        </p:spPr>
        <p:txBody>
          <a:bodyPr lIns="0" tIns="0" rIns="0" bIns="0" anchor="t">
            <a:noAutofit/>
          </a:bodyPr>
          <a:lstStyle/>
          <a:p>
            <a:pPr algn="l" defTabSz="1216025">
              <a:lnSpc>
                <a:spcPct val="120000"/>
              </a:lnSpc>
              <a:spcBef>
                <a:spcPct val="20000"/>
              </a:spcBef>
              <a:buFont typeface="Arial" panose="020B0604020202020204" pitchFamily="34" charset="0"/>
            </a:pPr>
            <a:r>
              <a:rPr lang="en-US" altLang="zh-CN" sz="2000" b="1" dirty="0">
                <a:solidFill>
                  <a:srgbClr val="404040"/>
                </a:solidFill>
                <a:latin typeface="+mn-lt"/>
                <a:ea typeface="Calibri" panose="020F0502020204030204" pitchFamily="34" charset="0"/>
                <a:cs typeface="Times New Roman" panose="02020603050405020304" charset="0"/>
                <a:sym typeface="Arial" panose="020B0604020202020204" pitchFamily="34" charset="0"/>
              </a:rPr>
              <a:t>What is it?</a:t>
            </a:r>
          </a:p>
          <a:p>
            <a:pPr algn="l" defTabSz="1216025">
              <a:lnSpc>
                <a:spcPct val="120000"/>
              </a:lnSpc>
              <a:spcBef>
                <a:spcPct val="20000"/>
              </a:spcBef>
              <a:buFont typeface="Arial" panose="020B0604020202020204" pitchFamily="34" charset="0"/>
            </a:pPr>
            <a:r>
              <a:rPr lang="en-US" altLang="zh-CN" sz="2000" dirty="0">
                <a:solidFill>
                  <a:srgbClr val="404040"/>
                </a:solidFill>
                <a:latin typeface="+mn-lt"/>
                <a:ea typeface="Calibri" panose="020F0502020204030204" pitchFamily="34" charset="0"/>
                <a:cs typeface="Times New Roman" panose="02020603050405020304" charset="0"/>
                <a:sym typeface="Arial" panose="020B0604020202020204" pitchFamily="34" charset="0"/>
              </a:rPr>
              <a:t>  - Project Tracker is a user-friendly web application for managing projects, contracts, and employees in organizations.</a:t>
            </a:r>
          </a:p>
          <a:p>
            <a:pPr algn="l" defTabSz="1216025">
              <a:lnSpc>
                <a:spcPct val="120000"/>
              </a:lnSpc>
              <a:spcBef>
                <a:spcPct val="20000"/>
              </a:spcBef>
              <a:buFont typeface="Arial" panose="020B0604020202020204" pitchFamily="34" charset="0"/>
            </a:pPr>
            <a:endParaRPr lang="en-US" altLang="zh-CN" sz="2000" dirty="0">
              <a:solidFill>
                <a:srgbClr val="404040"/>
              </a:solidFill>
              <a:latin typeface="+mn-lt"/>
              <a:ea typeface="Calibri" panose="020F0502020204030204" pitchFamily="34" charset="0"/>
              <a:cs typeface="Times New Roman" panose="02020603050405020304" charset="0"/>
              <a:sym typeface="Arial" panose="020B0604020202020204" pitchFamily="34" charset="0"/>
            </a:endParaRPr>
          </a:p>
          <a:p>
            <a:pPr algn="l" defTabSz="1216025">
              <a:lnSpc>
                <a:spcPct val="120000"/>
              </a:lnSpc>
              <a:spcBef>
                <a:spcPct val="20000"/>
              </a:spcBef>
              <a:buFont typeface="Arial" panose="020B0604020202020204" pitchFamily="34" charset="0"/>
            </a:pPr>
            <a:r>
              <a:rPr lang="en-US" altLang="zh-CN" sz="2000" b="1" dirty="0">
                <a:solidFill>
                  <a:srgbClr val="404040"/>
                </a:solidFill>
                <a:latin typeface="+mn-lt"/>
                <a:ea typeface="Calibri" panose="020F0502020204030204" pitchFamily="34" charset="0"/>
                <a:cs typeface="Times New Roman" panose="02020603050405020304" charset="0"/>
                <a:sym typeface="Arial" panose="020B0604020202020204" pitchFamily="34" charset="0"/>
              </a:rPr>
              <a:t>What does it do?</a:t>
            </a:r>
          </a:p>
          <a:p>
            <a:pPr algn="l" defTabSz="1216025">
              <a:lnSpc>
                <a:spcPct val="120000"/>
              </a:lnSpc>
              <a:spcBef>
                <a:spcPct val="20000"/>
              </a:spcBef>
              <a:buFont typeface="Arial" panose="020B0604020202020204" pitchFamily="34" charset="0"/>
            </a:pPr>
            <a:r>
              <a:rPr lang="en-US" altLang="zh-CN" sz="2000" dirty="0">
                <a:solidFill>
                  <a:srgbClr val="404040"/>
                </a:solidFill>
                <a:latin typeface="+mn-lt"/>
                <a:ea typeface="Calibri" panose="020F0502020204030204" pitchFamily="34" charset="0"/>
                <a:cs typeface="Times New Roman" panose="02020603050405020304" charset="0"/>
                <a:sym typeface="Arial" panose="020B0604020202020204" pitchFamily="34" charset="0"/>
              </a:rPr>
              <a:t>  - It helps admins and admin privilege users to add, edit, and delete projects, contracts, and employees, and approve user roles.</a:t>
            </a:r>
          </a:p>
          <a:p>
            <a:pPr algn="l" defTabSz="1216025">
              <a:lnSpc>
                <a:spcPct val="120000"/>
              </a:lnSpc>
              <a:spcBef>
                <a:spcPct val="20000"/>
              </a:spcBef>
              <a:buFont typeface="Arial" panose="020B0604020202020204" pitchFamily="34" charset="0"/>
            </a:pPr>
            <a:endParaRPr lang="en-US" altLang="zh-CN" sz="2000" dirty="0">
              <a:solidFill>
                <a:srgbClr val="404040"/>
              </a:solidFill>
              <a:latin typeface="+mn-lt"/>
              <a:ea typeface="Calibri" panose="020F0502020204030204" pitchFamily="34" charset="0"/>
              <a:cs typeface="Times New Roman" panose="02020603050405020304" charset="0"/>
              <a:sym typeface="Arial" panose="020B0604020202020204" pitchFamily="34" charset="0"/>
            </a:endParaRPr>
          </a:p>
          <a:p>
            <a:pPr algn="l" defTabSz="1216025">
              <a:lnSpc>
                <a:spcPct val="120000"/>
              </a:lnSpc>
              <a:spcBef>
                <a:spcPct val="20000"/>
              </a:spcBef>
              <a:buFont typeface="Arial" panose="020B0604020202020204" pitchFamily="34" charset="0"/>
            </a:pPr>
            <a:r>
              <a:rPr lang="en-US" altLang="zh-CN" sz="2000" b="1" dirty="0">
                <a:solidFill>
                  <a:srgbClr val="404040"/>
                </a:solidFill>
                <a:latin typeface="+mn-lt"/>
                <a:ea typeface="Calibri" panose="020F0502020204030204" pitchFamily="34" charset="0"/>
                <a:cs typeface="Times New Roman" panose="02020603050405020304" charset="0"/>
                <a:sym typeface="Arial" panose="020B0604020202020204" pitchFamily="34" charset="0"/>
              </a:rPr>
              <a:t>Why use it?</a:t>
            </a:r>
          </a:p>
          <a:p>
            <a:pPr algn="l" defTabSz="1216025">
              <a:lnSpc>
                <a:spcPct val="120000"/>
              </a:lnSpc>
              <a:spcBef>
                <a:spcPct val="20000"/>
              </a:spcBef>
              <a:buFont typeface="Arial" panose="020B0604020202020204" pitchFamily="34" charset="0"/>
            </a:pPr>
            <a:r>
              <a:rPr lang="en-US" altLang="zh-CN" sz="2000" dirty="0">
                <a:solidFill>
                  <a:srgbClr val="404040"/>
                </a:solidFill>
                <a:latin typeface="+mn-lt"/>
                <a:ea typeface="Calibri" panose="020F0502020204030204" pitchFamily="34" charset="0"/>
                <a:cs typeface="Times New Roman" panose="02020603050405020304" charset="0"/>
                <a:sym typeface="Arial" panose="020B0604020202020204" pitchFamily="34" charset="0"/>
              </a:rPr>
              <a:t>  - It replaces traditional methods like Excel, offering easier access, stats, and secure authentication.</a:t>
            </a:r>
          </a:p>
        </p:txBody>
      </p:sp>
      <p:pic>
        <p:nvPicPr>
          <p:cNvPr id="2" name="Picture 1" descr="register evaluation criteria"/>
          <p:cNvPicPr>
            <a:picLocks noChangeAspect="1"/>
          </p:cNvPicPr>
          <p:nvPr/>
        </p:nvPicPr>
        <p:blipFill>
          <a:blip r:embed="rId3">
            <a:lum bright="-18000"/>
          </a:blip>
          <a:srcRect r="44234"/>
          <a:stretch>
            <a:fillRect/>
          </a:stretch>
        </p:blipFill>
        <p:spPr>
          <a:xfrm>
            <a:off x="1132205" y="4220641"/>
            <a:ext cx="2168410" cy="1784621"/>
          </a:xfrm>
          <a:prstGeom prst="rect">
            <a:avLst/>
          </a:prstGeom>
          <a:solidFill>
            <a:schemeClr val="accent1"/>
          </a:solidFill>
          <a:effectLst>
            <a:outerShdw blurRad="50800" dist="38100" dir="16200000" rotWithShape="0">
              <a:prstClr val="black">
                <a:alpha val="40000"/>
              </a:prstClr>
            </a:outerShdw>
          </a:effectLst>
        </p:spPr>
      </p:pic>
    </p:spTree>
  </p:cSld>
  <p:clrMapOvr>
    <a:masterClrMapping/>
  </p:clrMapOvr>
  <p:transition spd="slow">
    <p:wip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1" name="图片 3"/>
          <p:cNvPicPr>
            <a:picLocks noChangeAspect="1"/>
          </p:cNvPicPr>
          <p:nvPr/>
        </p:nvPicPr>
        <p:blipFill>
          <a:blip r:embed="rId2">
            <a:alphaModFix amt="20000"/>
          </a:blip>
          <a:srcRect l="5727" r="16841" b="26530"/>
          <a:stretch>
            <a:fillRect/>
          </a:stretch>
        </p:blipFill>
        <p:spPr>
          <a:xfrm>
            <a:off x="0" y="0"/>
            <a:ext cx="12192000" cy="6858000"/>
          </a:xfrm>
          <a:prstGeom prst="rect">
            <a:avLst/>
          </a:prstGeom>
          <a:noFill/>
          <a:ln w="9525">
            <a:noFill/>
          </a:ln>
        </p:spPr>
      </p:pic>
      <p:grpSp>
        <p:nvGrpSpPr>
          <p:cNvPr id="20482" name="组合 1"/>
          <p:cNvGrpSpPr/>
          <p:nvPr/>
        </p:nvGrpSpPr>
        <p:grpSpPr>
          <a:xfrm>
            <a:off x="211138" y="257175"/>
            <a:ext cx="558800" cy="463550"/>
            <a:chOff x="3448565" y="1912142"/>
            <a:chExt cx="4927433" cy="2485075"/>
          </a:xfrm>
        </p:grpSpPr>
        <p:cxnSp>
          <p:nvCxnSpPr>
            <p:cNvPr id="19" name="直接连接符 18"/>
            <p:cNvCxnSpPr/>
            <p:nvPr/>
          </p:nvCxnSpPr>
          <p:spPr>
            <a:xfrm>
              <a:off x="3773726" y="1912142"/>
              <a:ext cx="0" cy="798197"/>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3772566" y="1912142"/>
              <a:ext cx="4603432"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8364977" y="1912142"/>
              <a:ext cx="0" cy="386837"/>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V="1">
              <a:off x="8362673" y="3976971"/>
              <a:ext cx="0" cy="420246"/>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flipV="1">
              <a:off x="3814013" y="4397217"/>
              <a:ext cx="4549805"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H="1" flipV="1">
              <a:off x="3824904" y="3544871"/>
              <a:ext cx="0" cy="852346"/>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H="1">
              <a:off x="3448565" y="3544868"/>
              <a:ext cx="377483" cy="234209"/>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27" name="圆角矩形 26"/>
          <p:cNvSpPr/>
          <p:nvPr/>
        </p:nvSpPr>
        <p:spPr>
          <a:xfrm>
            <a:off x="1187450" y="4267200"/>
            <a:ext cx="1819275" cy="465138"/>
          </a:xfrm>
          <a:prstGeom prst="roundRect">
            <a:avLst/>
          </a:prstGeom>
          <a:noFill/>
          <a:ln>
            <a:solidFill>
              <a:schemeClr val="tx1">
                <a:lumMod val="50000"/>
                <a:lumOff val="50000"/>
              </a:schemeClr>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8" name="圆角矩形 27"/>
          <p:cNvSpPr/>
          <p:nvPr/>
        </p:nvSpPr>
        <p:spPr>
          <a:xfrm>
            <a:off x="3873500" y="4267200"/>
            <a:ext cx="1817688" cy="465138"/>
          </a:xfrm>
          <a:prstGeom prst="roundRect">
            <a:avLst/>
          </a:prstGeom>
          <a:noFill/>
          <a:ln>
            <a:solidFill>
              <a:schemeClr val="tx1">
                <a:lumMod val="50000"/>
                <a:lumOff val="50000"/>
              </a:schemeClr>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30" name="圆角矩形 29"/>
          <p:cNvSpPr/>
          <p:nvPr/>
        </p:nvSpPr>
        <p:spPr>
          <a:xfrm>
            <a:off x="6557963" y="4267200"/>
            <a:ext cx="1819275" cy="465138"/>
          </a:xfrm>
          <a:prstGeom prst="roundRect">
            <a:avLst/>
          </a:prstGeom>
          <a:noFill/>
          <a:ln>
            <a:solidFill>
              <a:schemeClr val="tx1">
                <a:lumMod val="50000"/>
                <a:lumOff val="50000"/>
              </a:schemeClr>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31" name="圆角矩形 30"/>
          <p:cNvSpPr/>
          <p:nvPr/>
        </p:nvSpPr>
        <p:spPr>
          <a:xfrm>
            <a:off x="9244013" y="4267200"/>
            <a:ext cx="1817688" cy="465138"/>
          </a:xfrm>
          <a:prstGeom prst="roundRect">
            <a:avLst/>
          </a:prstGeom>
          <a:noFill/>
          <a:ln>
            <a:solidFill>
              <a:schemeClr val="tx1">
                <a:lumMod val="50000"/>
                <a:lumOff val="50000"/>
              </a:schemeClr>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0503" name="文本框 16"/>
          <p:cNvSpPr txBox="1"/>
          <p:nvPr/>
        </p:nvSpPr>
        <p:spPr>
          <a:xfrm>
            <a:off x="1514158" y="4281488"/>
            <a:ext cx="1408112" cy="460375"/>
          </a:xfrm>
          <a:prstGeom prst="rect">
            <a:avLst/>
          </a:prstGeom>
          <a:noFill/>
          <a:ln w="9525">
            <a:noFill/>
          </a:ln>
        </p:spPr>
        <p:txBody>
          <a:bodyPr anchor="t">
            <a:spAutoFit/>
          </a:bodyPr>
          <a:lstStyle/>
          <a:p>
            <a:pPr>
              <a:buFont typeface="Arial" panose="020B0604020202020204" pitchFamily="34" charset="0"/>
            </a:pPr>
            <a:r>
              <a:rPr lang="en-US" altLang="zh-CN" sz="2400" b="1" dirty="0">
                <a:solidFill>
                  <a:srgbClr val="404040"/>
                </a:solidFill>
                <a:ea typeface="Calibri" panose="020F0502020204030204" pitchFamily="34" charset="0"/>
              </a:rPr>
              <a:t>Projects</a:t>
            </a:r>
          </a:p>
        </p:txBody>
      </p:sp>
      <p:sp>
        <p:nvSpPr>
          <p:cNvPr id="20504" name="文本框 17"/>
          <p:cNvSpPr txBox="1"/>
          <p:nvPr/>
        </p:nvSpPr>
        <p:spPr>
          <a:xfrm>
            <a:off x="4120833" y="4281488"/>
            <a:ext cx="1408112" cy="460375"/>
          </a:xfrm>
          <a:prstGeom prst="rect">
            <a:avLst/>
          </a:prstGeom>
          <a:noFill/>
          <a:ln w="9525">
            <a:noFill/>
          </a:ln>
        </p:spPr>
        <p:txBody>
          <a:bodyPr anchor="t">
            <a:spAutoFit/>
          </a:bodyPr>
          <a:lstStyle/>
          <a:p>
            <a:pPr>
              <a:buFont typeface="Arial" panose="020B0604020202020204" pitchFamily="34" charset="0"/>
            </a:pPr>
            <a:r>
              <a:rPr lang="en-US" altLang="zh-CN" sz="2400" b="1" dirty="0">
                <a:solidFill>
                  <a:srgbClr val="404040"/>
                </a:solidFill>
                <a:ea typeface="Calibri" panose="020F0502020204030204" pitchFamily="34" charset="0"/>
              </a:rPr>
              <a:t>Contracts</a:t>
            </a:r>
          </a:p>
        </p:txBody>
      </p:sp>
      <p:sp>
        <p:nvSpPr>
          <p:cNvPr id="20505" name="文本框 18"/>
          <p:cNvSpPr txBox="1"/>
          <p:nvPr/>
        </p:nvSpPr>
        <p:spPr>
          <a:xfrm>
            <a:off x="6729730" y="4281805"/>
            <a:ext cx="1708150" cy="460375"/>
          </a:xfrm>
          <a:prstGeom prst="rect">
            <a:avLst/>
          </a:prstGeom>
          <a:noFill/>
          <a:ln w="9525">
            <a:noFill/>
          </a:ln>
        </p:spPr>
        <p:txBody>
          <a:bodyPr wrap="square" anchor="t">
            <a:spAutoFit/>
          </a:bodyPr>
          <a:lstStyle/>
          <a:p>
            <a:pPr>
              <a:buFont typeface="Arial" panose="020B0604020202020204" pitchFamily="34" charset="0"/>
            </a:pPr>
            <a:r>
              <a:rPr lang="en-US" altLang="zh-CN" sz="2400" b="1" dirty="0">
                <a:solidFill>
                  <a:srgbClr val="404040"/>
                </a:solidFill>
                <a:ea typeface="Calibri" panose="020F0502020204030204" pitchFamily="34" charset="0"/>
              </a:rPr>
              <a:t>Employees</a:t>
            </a:r>
          </a:p>
        </p:txBody>
      </p:sp>
      <p:sp>
        <p:nvSpPr>
          <p:cNvPr id="20506" name="文本框 19"/>
          <p:cNvSpPr txBox="1"/>
          <p:nvPr/>
        </p:nvSpPr>
        <p:spPr>
          <a:xfrm>
            <a:off x="9638665" y="4281805"/>
            <a:ext cx="1101725" cy="460375"/>
          </a:xfrm>
          <a:prstGeom prst="rect">
            <a:avLst/>
          </a:prstGeom>
          <a:noFill/>
          <a:ln w="9525">
            <a:noFill/>
          </a:ln>
        </p:spPr>
        <p:txBody>
          <a:bodyPr wrap="square" anchor="t">
            <a:spAutoFit/>
          </a:bodyPr>
          <a:lstStyle/>
          <a:p>
            <a:pPr>
              <a:buFont typeface="Arial" panose="020B0604020202020204" pitchFamily="34" charset="0"/>
            </a:pPr>
            <a:r>
              <a:rPr lang="en-US" altLang="zh-CN" sz="2400" b="1" dirty="0">
                <a:solidFill>
                  <a:srgbClr val="404040"/>
                </a:solidFill>
                <a:ea typeface="Calibri" panose="020F0502020204030204" pitchFamily="34" charset="0"/>
              </a:rPr>
              <a:t>Users</a:t>
            </a:r>
          </a:p>
        </p:txBody>
      </p:sp>
      <p:sp>
        <p:nvSpPr>
          <p:cNvPr id="36" name="矩形 35"/>
          <p:cNvSpPr>
            <a:spLocks noChangeArrowheads="1"/>
          </p:cNvSpPr>
          <p:nvPr/>
        </p:nvSpPr>
        <p:spPr bwMode="auto">
          <a:xfrm>
            <a:off x="1039813" y="5054600"/>
            <a:ext cx="2114550" cy="77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SimSun" panose="02010600030101010101" pitchFamily="2" charset="-122"/>
              </a:defRPr>
            </a:lvl1pPr>
            <a:lvl2pPr marL="742950" indent="-285750" defTabSz="1216025">
              <a:defRPr>
                <a:solidFill>
                  <a:schemeClr val="tx1"/>
                </a:solidFill>
                <a:latin typeface="Calibri" panose="020F0502020204030204" pitchFamily="34" charset="0"/>
                <a:ea typeface="SimSun" panose="02010600030101010101" pitchFamily="2" charset="-122"/>
              </a:defRPr>
            </a:lvl2pPr>
            <a:lvl3pPr marL="1143000" indent="-228600" defTabSz="1216025">
              <a:defRPr>
                <a:solidFill>
                  <a:schemeClr val="tx1"/>
                </a:solidFill>
                <a:latin typeface="Calibri" panose="020F0502020204030204" pitchFamily="34" charset="0"/>
                <a:ea typeface="SimSun" panose="02010600030101010101" pitchFamily="2" charset="-122"/>
              </a:defRPr>
            </a:lvl3pPr>
            <a:lvl4pPr marL="1600200" indent="-228600" defTabSz="1216025">
              <a:defRPr>
                <a:solidFill>
                  <a:schemeClr val="tx1"/>
                </a:solidFill>
                <a:latin typeface="Calibri" panose="020F0502020204030204" pitchFamily="34" charset="0"/>
                <a:ea typeface="SimSun" panose="02010600030101010101" pitchFamily="2" charset="-122"/>
              </a:defRPr>
            </a:lvl4pPr>
            <a:lvl5pPr marL="2057400" indent="-228600" defTabSz="1216025">
              <a:defRPr>
                <a:solidFill>
                  <a:schemeClr val="tx1"/>
                </a:solidFill>
                <a:latin typeface="Calibri" panose="020F0502020204030204" pitchFamily="34" charset="0"/>
                <a:ea typeface="SimSun" panose="02010600030101010101" pitchFamily="2" charset="-122"/>
              </a:defRPr>
            </a:lvl5pPr>
            <a:lvl6pPr marL="2514600" indent="-228600" defTabSz="1216025" fontAlgn="base">
              <a:spcBef>
                <a:spcPct val="0"/>
              </a:spcBef>
              <a:spcAft>
                <a:spcPct val="0"/>
              </a:spcAft>
              <a:defRPr>
                <a:solidFill>
                  <a:schemeClr val="tx1"/>
                </a:solidFill>
                <a:latin typeface="Calibri" panose="020F0502020204030204" pitchFamily="34" charset="0"/>
                <a:ea typeface="SimSun" panose="02010600030101010101" pitchFamily="2" charset="-122"/>
              </a:defRPr>
            </a:lvl6pPr>
            <a:lvl7pPr marL="2971800" indent="-228600" defTabSz="1216025" fontAlgn="base">
              <a:spcBef>
                <a:spcPct val="0"/>
              </a:spcBef>
              <a:spcAft>
                <a:spcPct val="0"/>
              </a:spcAft>
              <a:defRPr>
                <a:solidFill>
                  <a:schemeClr val="tx1"/>
                </a:solidFill>
                <a:latin typeface="Calibri" panose="020F0502020204030204" pitchFamily="34" charset="0"/>
                <a:ea typeface="SimSun" panose="02010600030101010101" pitchFamily="2" charset="-122"/>
              </a:defRPr>
            </a:lvl7pPr>
            <a:lvl8pPr marL="3429000" indent="-228600" defTabSz="1216025" fontAlgn="base">
              <a:spcBef>
                <a:spcPct val="0"/>
              </a:spcBef>
              <a:spcAft>
                <a:spcPct val="0"/>
              </a:spcAft>
              <a:defRPr>
                <a:solidFill>
                  <a:schemeClr val="tx1"/>
                </a:solidFill>
                <a:latin typeface="Calibri" panose="020F0502020204030204" pitchFamily="34" charset="0"/>
                <a:ea typeface="SimSun" panose="02010600030101010101" pitchFamily="2" charset="-122"/>
              </a:defRPr>
            </a:lvl8pPr>
            <a:lvl9pPr marL="3886200" indent="-228600" defTabSz="1216025" fontAlgn="base">
              <a:spcBef>
                <a:spcPct val="0"/>
              </a:spcBef>
              <a:spcAft>
                <a:spcPct val="0"/>
              </a:spcAft>
              <a:defRPr>
                <a:solidFill>
                  <a:schemeClr val="tx1"/>
                </a:solidFill>
                <a:latin typeface="Calibri" panose="020F0502020204030204" pitchFamily="34" charset="0"/>
                <a:ea typeface="SimSun" panose="02010600030101010101" pitchFamily="2" charset="-122"/>
              </a:defRPr>
            </a:lvl9pPr>
          </a:lstStyle>
          <a:p>
            <a:pPr marL="0" marR="0" lvl="0" indent="0" algn="ctr" defTabSz="1216025" rtl="0" eaLnBrk="1" fontAlgn="auto" latinLnBrk="0" hangingPunct="1">
              <a:lnSpc>
                <a:spcPct val="120000"/>
              </a:lnSpc>
              <a:spcBef>
                <a:spcPct val="20000"/>
              </a:spcBef>
              <a:spcAft>
                <a:spcPts val="0"/>
              </a:spcAft>
              <a:buClrTx/>
              <a:buSzTx/>
              <a:buFontTx/>
              <a:buNone/>
              <a:defRPr/>
            </a:pPr>
            <a:r>
              <a:rPr kumimoji="0" lang="en-US" sz="1400" b="0" i="0" u="none" strike="noStrike" kern="1200" cap="none" spc="0" normalizeH="0" baseline="0" noProof="0" dirty="0">
                <a:ln>
                  <a:noFill/>
                </a:ln>
                <a:solidFill>
                  <a:schemeClr val="tx1"/>
                </a:solidFill>
                <a:effectLst/>
                <a:uLnTx/>
                <a:uFillTx/>
                <a:ea typeface="Calibri" panose="020F0502020204030204" pitchFamily="34" charset="0"/>
                <a:cs typeface="+mn-cs"/>
                <a:sym typeface="Arial" panose="020B0604020202020204" pitchFamily="34" charset="0"/>
              </a:rPr>
              <a:t>Any changes made to the Projects tab can seen in the Projects chart here</a:t>
            </a:r>
          </a:p>
        </p:txBody>
      </p:sp>
      <p:sp>
        <p:nvSpPr>
          <p:cNvPr id="37" name="矩形 36"/>
          <p:cNvSpPr>
            <a:spLocks noChangeArrowheads="1"/>
          </p:cNvSpPr>
          <p:nvPr/>
        </p:nvSpPr>
        <p:spPr bwMode="auto">
          <a:xfrm>
            <a:off x="3749675" y="5054600"/>
            <a:ext cx="2114550" cy="77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SimSun" panose="02010600030101010101" pitchFamily="2" charset="-122"/>
              </a:defRPr>
            </a:lvl1pPr>
            <a:lvl2pPr marL="742950" indent="-285750" defTabSz="1216025">
              <a:defRPr>
                <a:solidFill>
                  <a:schemeClr val="tx1"/>
                </a:solidFill>
                <a:latin typeface="Calibri" panose="020F0502020204030204" pitchFamily="34" charset="0"/>
                <a:ea typeface="SimSun" panose="02010600030101010101" pitchFamily="2" charset="-122"/>
              </a:defRPr>
            </a:lvl2pPr>
            <a:lvl3pPr marL="1143000" indent="-228600" defTabSz="1216025">
              <a:defRPr>
                <a:solidFill>
                  <a:schemeClr val="tx1"/>
                </a:solidFill>
                <a:latin typeface="Calibri" panose="020F0502020204030204" pitchFamily="34" charset="0"/>
                <a:ea typeface="SimSun" panose="02010600030101010101" pitchFamily="2" charset="-122"/>
              </a:defRPr>
            </a:lvl3pPr>
            <a:lvl4pPr marL="1600200" indent="-228600" defTabSz="1216025">
              <a:defRPr>
                <a:solidFill>
                  <a:schemeClr val="tx1"/>
                </a:solidFill>
                <a:latin typeface="Calibri" panose="020F0502020204030204" pitchFamily="34" charset="0"/>
                <a:ea typeface="SimSun" panose="02010600030101010101" pitchFamily="2" charset="-122"/>
              </a:defRPr>
            </a:lvl4pPr>
            <a:lvl5pPr marL="2057400" indent="-228600" defTabSz="1216025">
              <a:defRPr>
                <a:solidFill>
                  <a:schemeClr val="tx1"/>
                </a:solidFill>
                <a:latin typeface="Calibri" panose="020F0502020204030204" pitchFamily="34" charset="0"/>
                <a:ea typeface="SimSun" panose="02010600030101010101" pitchFamily="2" charset="-122"/>
              </a:defRPr>
            </a:lvl5pPr>
            <a:lvl6pPr marL="2514600" indent="-228600" defTabSz="1216025" fontAlgn="base">
              <a:spcBef>
                <a:spcPct val="0"/>
              </a:spcBef>
              <a:spcAft>
                <a:spcPct val="0"/>
              </a:spcAft>
              <a:defRPr>
                <a:solidFill>
                  <a:schemeClr val="tx1"/>
                </a:solidFill>
                <a:latin typeface="Calibri" panose="020F0502020204030204" pitchFamily="34" charset="0"/>
                <a:ea typeface="SimSun" panose="02010600030101010101" pitchFamily="2" charset="-122"/>
              </a:defRPr>
            </a:lvl6pPr>
            <a:lvl7pPr marL="2971800" indent="-228600" defTabSz="1216025" fontAlgn="base">
              <a:spcBef>
                <a:spcPct val="0"/>
              </a:spcBef>
              <a:spcAft>
                <a:spcPct val="0"/>
              </a:spcAft>
              <a:defRPr>
                <a:solidFill>
                  <a:schemeClr val="tx1"/>
                </a:solidFill>
                <a:latin typeface="Calibri" panose="020F0502020204030204" pitchFamily="34" charset="0"/>
                <a:ea typeface="SimSun" panose="02010600030101010101" pitchFamily="2" charset="-122"/>
              </a:defRPr>
            </a:lvl7pPr>
            <a:lvl8pPr marL="3429000" indent="-228600" defTabSz="1216025" fontAlgn="base">
              <a:spcBef>
                <a:spcPct val="0"/>
              </a:spcBef>
              <a:spcAft>
                <a:spcPct val="0"/>
              </a:spcAft>
              <a:defRPr>
                <a:solidFill>
                  <a:schemeClr val="tx1"/>
                </a:solidFill>
                <a:latin typeface="Calibri" panose="020F0502020204030204" pitchFamily="34" charset="0"/>
                <a:ea typeface="SimSun" panose="02010600030101010101" pitchFamily="2" charset="-122"/>
              </a:defRPr>
            </a:lvl8pPr>
            <a:lvl9pPr marL="3886200" indent="-228600" defTabSz="1216025" fontAlgn="base">
              <a:spcBef>
                <a:spcPct val="0"/>
              </a:spcBef>
              <a:spcAft>
                <a:spcPct val="0"/>
              </a:spcAft>
              <a:defRPr>
                <a:solidFill>
                  <a:schemeClr val="tx1"/>
                </a:solidFill>
                <a:latin typeface="Calibri" panose="020F0502020204030204" pitchFamily="34" charset="0"/>
                <a:ea typeface="SimSun" panose="02010600030101010101" pitchFamily="2" charset="-122"/>
              </a:defRPr>
            </a:lvl9pPr>
          </a:lstStyle>
          <a:p>
            <a:pPr marL="0" marR="0" lvl="0" indent="0" algn="ctr" defTabSz="1216025" rtl="0" eaLnBrk="1" fontAlgn="auto" latinLnBrk="0" hangingPunct="1">
              <a:lnSpc>
                <a:spcPct val="120000"/>
              </a:lnSpc>
              <a:spcBef>
                <a:spcPct val="20000"/>
              </a:spcBef>
              <a:spcAft>
                <a:spcPts val="0"/>
              </a:spcAft>
              <a:buClrTx/>
              <a:buSzTx/>
              <a:buFontTx/>
              <a:buNone/>
              <a:defRPr/>
            </a:pPr>
            <a:r>
              <a:rPr kumimoji="0" lang="en-US" altLang="zh-CN" sz="1400" b="0" i="0" u="none" strike="noStrike" kern="1200" cap="none" spc="0" normalizeH="0" baseline="0" noProof="0" dirty="0">
                <a:ln>
                  <a:noFill/>
                </a:ln>
                <a:solidFill>
                  <a:schemeClr val="tx1"/>
                </a:solidFill>
                <a:effectLst/>
                <a:uLnTx/>
                <a:uFillTx/>
                <a:ea typeface="Calibri" panose="020F0502020204030204" pitchFamily="34" charset="0"/>
                <a:cs typeface="+mn-cs"/>
                <a:sym typeface="Arial" panose="020B0604020202020204" pitchFamily="34" charset="0"/>
              </a:rPr>
              <a:t>The Contracts data can be  easily tracked here by checking the pie chart</a:t>
            </a:r>
          </a:p>
        </p:txBody>
      </p:sp>
      <p:sp>
        <p:nvSpPr>
          <p:cNvPr id="38" name="矩形 37"/>
          <p:cNvSpPr>
            <a:spLocks noChangeArrowheads="1"/>
          </p:cNvSpPr>
          <p:nvPr/>
        </p:nvSpPr>
        <p:spPr bwMode="auto">
          <a:xfrm>
            <a:off x="6457950" y="5054600"/>
            <a:ext cx="2114550" cy="77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SimSun" panose="02010600030101010101" pitchFamily="2" charset="-122"/>
              </a:defRPr>
            </a:lvl1pPr>
            <a:lvl2pPr marL="742950" indent="-285750" defTabSz="1216025">
              <a:defRPr>
                <a:solidFill>
                  <a:schemeClr val="tx1"/>
                </a:solidFill>
                <a:latin typeface="Calibri" panose="020F0502020204030204" pitchFamily="34" charset="0"/>
                <a:ea typeface="SimSun" panose="02010600030101010101" pitchFamily="2" charset="-122"/>
              </a:defRPr>
            </a:lvl2pPr>
            <a:lvl3pPr marL="1143000" indent="-228600" defTabSz="1216025">
              <a:defRPr>
                <a:solidFill>
                  <a:schemeClr val="tx1"/>
                </a:solidFill>
                <a:latin typeface="Calibri" panose="020F0502020204030204" pitchFamily="34" charset="0"/>
                <a:ea typeface="SimSun" panose="02010600030101010101" pitchFamily="2" charset="-122"/>
              </a:defRPr>
            </a:lvl3pPr>
            <a:lvl4pPr marL="1600200" indent="-228600" defTabSz="1216025">
              <a:defRPr>
                <a:solidFill>
                  <a:schemeClr val="tx1"/>
                </a:solidFill>
                <a:latin typeface="Calibri" panose="020F0502020204030204" pitchFamily="34" charset="0"/>
                <a:ea typeface="SimSun" panose="02010600030101010101" pitchFamily="2" charset="-122"/>
              </a:defRPr>
            </a:lvl4pPr>
            <a:lvl5pPr marL="2057400" indent="-228600" defTabSz="1216025">
              <a:defRPr>
                <a:solidFill>
                  <a:schemeClr val="tx1"/>
                </a:solidFill>
                <a:latin typeface="Calibri" panose="020F0502020204030204" pitchFamily="34" charset="0"/>
                <a:ea typeface="SimSun" panose="02010600030101010101" pitchFamily="2" charset="-122"/>
              </a:defRPr>
            </a:lvl5pPr>
            <a:lvl6pPr marL="2514600" indent="-228600" defTabSz="1216025" fontAlgn="base">
              <a:spcBef>
                <a:spcPct val="0"/>
              </a:spcBef>
              <a:spcAft>
                <a:spcPct val="0"/>
              </a:spcAft>
              <a:defRPr>
                <a:solidFill>
                  <a:schemeClr val="tx1"/>
                </a:solidFill>
                <a:latin typeface="Calibri" panose="020F0502020204030204" pitchFamily="34" charset="0"/>
                <a:ea typeface="SimSun" panose="02010600030101010101" pitchFamily="2" charset="-122"/>
              </a:defRPr>
            </a:lvl6pPr>
            <a:lvl7pPr marL="2971800" indent="-228600" defTabSz="1216025" fontAlgn="base">
              <a:spcBef>
                <a:spcPct val="0"/>
              </a:spcBef>
              <a:spcAft>
                <a:spcPct val="0"/>
              </a:spcAft>
              <a:defRPr>
                <a:solidFill>
                  <a:schemeClr val="tx1"/>
                </a:solidFill>
                <a:latin typeface="Calibri" panose="020F0502020204030204" pitchFamily="34" charset="0"/>
                <a:ea typeface="SimSun" panose="02010600030101010101" pitchFamily="2" charset="-122"/>
              </a:defRPr>
            </a:lvl7pPr>
            <a:lvl8pPr marL="3429000" indent="-228600" defTabSz="1216025" fontAlgn="base">
              <a:spcBef>
                <a:spcPct val="0"/>
              </a:spcBef>
              <a:spcAft>
                <a:spcPct val="0"/>
              </a:spcAft>
              <a:defRPr>
                <a:solidFill>
                  <a:schemeClr val="tx1"/>
                </a:solidFill>
                <a:latin typeface="Calibri" panose="020F0502020204030204" pitchFamily="34" charset="0"/>
                <a:ea typeface="SimSun" panose="02010600030101010101" pitchFamily="2" charset="-122"/>
              </a:defRPr>
            </a:lvl8pPr>
            <a:lvl9pPr marL="3886200" indent="-228600" defTabSz="1216025" fontAlgn="base">
              <a:spcBef>
                <a:spcPct val="0"/>
              </a:spcBef>
              <a:spcAft>
                <a:spcPct val="0"/>
              </a:spcAft>
              <a:defRPr>
                <a:solidFill>
                  <a:schemeClr val="tx1"/>
                </a:solidFill>
                <a:latin typeface="Calibri" panose="020F0502020204030204" pitchFamily="34" charset="0"/>
                <a:ea typeface="SimSun" panose="02010600030101010101" pitchFamily="2" charset="-122"/>
              </a:defRPr>
            </a:lvl9pPr>
          </a:lstStyle>
          <a:p>
            <a:pPr marL="0" marR="0" lvl="0" indent="0" algn="ctr" defTabSz="1216025" rtl="0" eaLnBrk="1" fontAlgn="auto" latinLnBrk="0" hangingPunct="1">
              <a:lnSpc>
                <a:spcPct val="120000"/>
              </a:lnSpc>
              <a:spcBef>
                <a:spcPct val="20000"/>
              </a:spcBef>
              <a:spcAft>
                <a:spcPts val="0"/>
              </a:spcAft>
              <a:buClrTx/>
              <a:buSzTx/>
              <a:buFontTx/>
              <a:buNone/>
              <a:defRPr/>
            </a:pPr>
            <a:r>
              <a:rPr kumimoji="0" lang="en-US" altLang="zh-CN" sz="1400" b="0" i="0" u="none" strike="noStrike" kern="1200" cap="none" spc="0" normalizeH="0" baseline="0" noProof="0" dirty="0">
                <a:ln>
                  <a:noFill/>
                </a:ln>
                <a:solidFill>
                  <a:schemeClr val="tx1"/>
                </a:solidFill>
                <a:effectLst/>
                <a:uLnTx/>
                <a:uFillTx/>
                <a:ea typeface="Calibri" panose="020F0502020204030204" pitchFamily="34" charset="0"/>
                <a:cs typeface="+mn-cs"/>
                <a:sym typeface="Arial" panose="020B0604020202020204" pitchFamily="34" charset="0"/>
              </a:rPr>
              <a:t>All the status of the employees is tracked here for the fast representation</a:t>
            </a:r>
          </a:p>
        </p:txBody>
      </p:sp>
      <p:sp>
        <p:nvSpPr>
          <p:cNvPr id="39" name="矩形 38"/>
          <p:cNvSpPr>
            <a:spLocks noChangeArrowheads="1"/>
          </p:cNvSpPr>
          <p:nvPr/>
        </p:nvSpPr>
        <p:spPr bwMode="auto">
          <a:xfrm>
            <a:off x="9163050" y="5054600"/>
            <a:ext cx="2114550" cy="2578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SimSun" panose="02010600030101010101" pitchFamily="2" charset="-122"/>
              </a:defRPr>
            </a:lvl1pPr>
            <a:lvl2pPr marL="742950" indent="-285750" defTabSz="1216025">
              <a:defRPr>
                <a:solidFill>
                  <a:schemeClr val="tx1"/>
                </a:solidFill>
                <a:latin typeface="Calibri" panose="020F0502020204030204" pitchFamily="34" charset="0"/>
                <a:ea typeface="SimSun" panose="02010600030101010101" pitchFamily="2" charset="-122"/>
              </a:defRPr>
            </a:lvl2pPr>
            <a:lvl3pPr marL="1143000" indent="-228600" defTabSz="1216025">
              <a:defRPr>
                <a:solidFill>
                  <a:schemeClr val="tx1"/>
                </a:solidFill>
                <a:latin typeface="Calibri" panose="020F0502020204030204" pitchFamily="34" charset="0"/>
                <a:ea typeface="SimSun" panose="02010600030101010101" pitchFamily="2" charset="-122"/>
              </a:defRPr>
            </a:lvl3pPr>
            <a:lvl4pPr marL="1600200" indent="-228600" defTabSz="1216025">
              <a:defRPr>
                <a:solidFill>
                  <a:schemeClr val="tx1"/>
                </a:solidFill>
                <a:latin typeface="Calibri" panose="020F0502020204030204" pitchFamily="34" charset="0"/>
                <a:ea typeface="SimSun" panose="02010600030101010101" pitchFamily="2" charset="-122"/>
              </a:defRPr>
            </a:lvl4pPr>
            <a:lvl5pPr marL="2057400" indent="-228600" defTabSz="1216025">
              <a:defRPr>
                <a:solidFill>
                  <a:schemeClr val="tx1"/>
                </a:solidFill>
                <a:latin typeface="Calibri" panose="020F0502020204030204" pitchFamily="34" charset="0"/>
                <a:ea typeface="SimSun" panose="02010600030101010101" pitchFamily="2" charset="-122"/>
              </a:defRPr>
            </a:lvl5pPr>
            <a:lvl6pPr marL="2514600" indent="-228600" defTabSz="1216025" fontAlgn="base">
              <a:spcBef>
                <a:spcPct val="0"/>
              </a:spcBef>
              <a:spcAft>
                <a:spcPct val="0"/>
              </a:spcAft>
              <a:defRPr>
                <a:solidFill>
                  <a:schemeClr val="tx1"/>
                </a:solidFill>
                <a:latin typeface="Calibri" panose="020F0502020204030204" pitchFamily="34" charset="0"/>
                <a:ea typeface="SimSun" panose="02010600030101010101" pitchFamily="2" charset="-122"/>
              </a:defRPr>
            </a:lvl6pPr>
            <a:lvl7pPr marL="2971800" indent="-228600" defTabSz="1216025" fontAlgn="base">
              <a:spcBef>
                <a:spcPct val="0"/>
              </a:spcBef>
              <a:spcAft>
                <a:spcPct val="0"/>
              </a:spcAft>
              <a:defRPr>
                <a:solidFill>
                  <a:schemeClr val="tx1"/>
                </a:solidFill>
                <a:latin typeface="Calibri" panose="020F0502020204030204" pitchFamily="34" charset="0"/>
                <a:ea typeface="SimSun" panose="02010600030101010101" pitchFamily="2" charset="-122"/>
              </a:defRPr>
            </a:lvl7pPr>
            <a:lvl8pPr marL="3429000" indent="-228600" defTabSz="1216025" fontAlgn="base">
              <a:spcBef>
                <a:spcPct val="0"/>
              </a:spcBef>
              <a:spcAft>
                <a:spcPct val="0"/>
              </a:spcAft>
              <a:defRPr>
                <a:solidFill>
                  <a:schemeClr val="tx1"/>
                </a:solidFill>
                <a:latin typeface="Calibri" panose="020F0502020204030204" pitchFamily="34" charset="0"/>
                <a:ea typeface="SimSun" panose="02010600030101010101" pitchFamily="2" charset="-122"/>
              </a:defRPr>
            </a:lvl8pPr>
            <a:lvl9pPr marL="3886200" indent="-228600" defTabSz="1216025" fontAlgn="base">
              <a:spcBef>
                <a:spcPct val="0"/>
              </a:spcBef>
              <a:spcAft>
                <a:spcPct val="0"/>
              </a:spcAft>
              <a:defRPr>
                <a:solidFill>
                  <a:schemeClr val="tx1"/>
                </a:solidFill>
                <a:latin typeface="Calibri" panose="020F0502020204030204" pitchFamily="34" charset="0"/>
                <a:ea typeface="SimSun" panose="02010600030101010101" pitchFamily="2" charset="-122"/>
              </a:defRPr>
            </a:lvl9pPr>
          </a:lstStyle>
          <a:p>
            <a:pPr marL="0" marR="0" lvl="0" indent="0" algn="ctr" defTabSz="1216025" rtl="0" eaLnBrk="1" fontAlgn="auto" latinLnBrk="0" hangingPunct="1">
              <a:lnSpc>
                <a:spcPct val="120000"/>
              </a:lnSpc>
              <a:spcBef>
                <a:spcPct val="20000"/>
              </a:spcBef>
              <a:spcAft>
                <a:spcPts val="0"/>
              </a:spcAft>
              <a:buClrTx/>
              <a:buSzTx/>
              <a:buFontTx/>
              <a:buNone/>
              <a:defRPr/>
            </a:pPr>
            <a:r>
              <a:rPr kumimoji="0" lang="en-US" altLang="zh-CN" sz="1400" b="0" i="0" u="none" strike="noStrike" kern="1200" cap="none" spc="0" normalizeH="0" baseline="0" noProof="0" dirty="0">
                <a:ln>
                  <a:noFill/>
                </a:ln>
                <a:solidFill>
                  <a:schemeClr val="tx1"/>
                </a:solidFill>
                <a:effectLst/>
                <a:uLnTx/>
                <a:uFillTx/>
                <a:ea typeface="Calibri" panose="020F0502020204030204" pitchFamily="34" charset="0"/>
                <a:cs typeface="+mn-cs"/>
                <a:sym typeface="Arial" panose="020B0604020202020204" pitchFamily="34" charset="0"/>
              </a:rPr>
              <a:t>The Users data is shown here</a:t>
            </a:r>
          </a:p>
        </p:txBody>
      </p:sp>
      <p:pic>
        <p:nvPicPr>
          <p:cNvPr id="2" name="Picture 1" descr="E4. Dashboard"/>
          <p:cNvPicPr>
            <a:picLocks noChangeAspect="1"/>
          </p:cNvPicPr>
          <p:nvPr/>
        </p:nvPicPr>
        <p:blipFill>
          <a:blip r:embed="rId3"/>
          <a:srcRect l="11651" t="27046" r="68776" b="41213"/>
          <a:stretch>
            <a:fillRect/>
          </a:stretch>
        </p:blipFill>
        <p:spPr>
          <a:xfrm>
            <a:off x="768350" y="1482725"/>
            <a:ext cx="2386330" cy="2334895"/>
          </a:xfrm>
          <a:prstGeom prst="rect">
            <a:avLst/>
          </a:prstGeom>
          <a:effectLst>
            <a:softEdge rad="12700"/>
          </a:effectLst>
        </p:spPr>
      </p:pic>
      <p:pic>
        <p:nvPicPr>
          <p:cNvPr id="3" name="Picture 2" descr="E4. Dashboard"/>
          <p:cNvPicPr>
            <a:picLocks noChangeAspect="1"/>
          </p:cNvPicPr>
          <p:nvPr/>
        </p:nvPicPr>
        <p:blipFill>
          <a:blip r:embed="rId3"/>
          <a:srcRect l="32604" t="27573" r="47891" b="24796"/>
          <a:stretch>
            <a:fillRect/>
          </a:stretch>
        </p:blipFill>
        <p:spPr>
          <a:xfrm>
            <a:off x="3632835" y="1482090"/>
            <a:ext cx="2378075" cy="2350135"/>
          </a:xfrm>
          <a:prstGeom prst="rect">
            <a:avLst/>
          </a:prstGeom>
          <a:effectLst>
            <a:softEdge rad="12700"/>
          </a:effectLst>
        </p:spPr>
      </p:pic>
      <p:pic>
        <p:nvPicPr>
          <p:cNvPr id="4" name="Picture 3" descr="E4. Dashboard"/>
          <p:cNvPicPr>
            <a:picLocks noChangeAspect="1"/>
          </p:cNvPicPr>
          <p:nvPr/>
        </p:nvPicPr>
        <p:blipFill>
          <a:blip r:embed="rId3"/>
          <a:srcRect l="53792" t="27602" r="25245" b="26296"/>
          <a:stretch>
            <a:fillRect/>
          </a:stretch>
        </p:blipFill>
        <p:spPr>
          <a:xfrm>
            <a:off x="6457950" y="1468120"/>
            <a:ext cx="2440940" cy="2400300"/>
          </a:xfrm>
          <a:prstGeom prst="rect">
            <a:avLst/>
          </a:prstGeom>
          <a:effectLst>
            <a:softEdge rad="12700"/>
          </a:effectLst>
        </p:spPr>
      </p:pic>
      <p:pic>
        <p:nvPicPr>
          <p:cNvPr id="5" name="Picture 4" descr="E4. Dashboard"/>
          <p:cNvPicPr>
            <a:picLocks noChangeAspect="1"/>
          </p:cNvPicPr>
          <p:nvPr/>
        </p:nvPicPr>
        <p:blipFill>
          <a:blip r:embed="rId3"/>
          <a:srcRect l="75395" t="28417" r="4161" b="26296"/>
          <a:stretch>
            <a:fillRect/>
          </a:stretch>
        </p:blipFill>
        <p:spPr>
          <a:xfrm>
            <a:off x="9244330" y="1482725"/>
            <a:ext cx="2449195" cy="2388235"/>
          </a:xfrm>
          <a:prstGeom prst="rect">
            <a:avLst/>
          </a:prstGeom>
          <a:effectLst>
            <a:softEdge rad="12700"/>
          </a:effectLst>
        </p:spPr>
      </p:pic>
      <p:sp>
        <p:nvSpPr>
          <p:cNvPr id="10250" name="文本框 28"/>
          <p:cNvSpPr txBox="1"/>
          <p:nvPr/>
        </p:nvSpPr>
        <p:spPr>
          <a:xfrm>
            <a:off x="290513" y="254000"/>
            <a:ext cx="3744912" cy="398780"/>
          </a:xfrm>
          <a:prstGeom prst="rect">
            <a:avLst/>
          </a:prstGeom>
          <a:noFill/>
          <a:ln w="9525">
            <a:noFill/>
          </a:ln>
        </p:spPr>
        <p:txBody>
          <a:bodyPr anchor="t">
            <a:spAutoFit/>
          </a:bodyPr>
          <a:lstStyle/>
          <a:p>
            <a:pPr>
              <a:buFont typeface="Arial" panose="020B0604020202020204" pitchFamily="34" charset="0"/>
            </a:pPr>
            <a:r>
              <a:rPr lang="en-US" altLang="zh-CN" sz="2000" dirty="0">
                <a:solidFill>
                  <a:srgbClr val="404040"/>
                </a:solidFill>
                <a:ea typeface="Calibri" panose="020F0502020204030204" pitchFamily="34" charset="0"/>
              </a:rPr>
              <a:t>Project Tracker</a:t>
            </a:r>
            <a:endParaRPr lang="zh-CN" altLang="en-US" sz="2000" dirty="0">
              <a:solidFill>
                <a:srgbClr val="404040"/>
              </a:solidFill>
              <a:ea typeface="Calibri" panose="020F0502020204030204" pitchFamily="34" charset="0"/>
            </a:endParaRPr>
          </a:p>
        </p:txBody>
      </p:sp>
      <p:sp>
        <p:nvSpPr>
          <p:cNvPr id="6" name="TextBox 5"/>
          <p:cNvSpPr txBox="1"/>
          <p:nvPr/>
        </p:nvSpPr>
        <p:spPr>
          <a:xfrm>
            <a:off x="3632835" y="188804"/>
            <a:ext cx="5197151" cy="707886"/>
          </a:xfrm>
          <a:prstGeom prst="rect">
            <a:avLst/>
          </a:prstGeom>
          <a:noFill/>
        </p:spPr>
        <p:txBody>
          <a:bodyPr wrap="square" rtlCol="0">
            <a:spAutoFit/>
          </a:bodyPr>
          <a:lstStyle/>
          <a:p>
            <a:r>
              <a:rPr lang="en-IN" sz="4000" b="1" dirty="0"/>
              <a:t>Requirements</a:t>
            </a:r>
          </a:p>
        </p:txBody>
      </p:sp>
    </p:spTree>
  </p:cSld>
  <p:clrMapOvr>
    <a:masterClrMapping/>
  </p:clrMapOvr>
  <p:transition spd="slow">
    <p:wip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3" name="图片 3"/>
          <p:cNvPicPr>
            <a:picLocks noChangeAspect="1"/>
          </p:cNvPicPr>
          <p:nvPr/>
        </p:nvPicPr>
        <p:blipFill>
          <a:blip r:embed="rId2">
            <a:alphaModFix amt="40000"/>
          </a:blip>
          <a:srcRect l="5727" r="16841" b="26530"/>
          <a:stretch>
            <a:fillRect/>
          </a:stretch>
        </p:blipFill>
        <p:spPr>
          <a:xfrm>
            <a:off x="0" y="0"/>
            <a:ext cx="12192000" cy="6858000"/>
          </a:xfrm>
          <a:prstGeom prst="rect">
            <a:avLst/>
          </a:prstGeom>
          <a:noFill/>
          <a:ln w="9525">
            <a:noFill/>
          </a:ln>
        </p:spPr>
      </p:pic>
      <p:grpSp>
        <p:nvGrpSpPr>
          <p:cNvPr id="13314" name="组合 1"/>
          <p:cNvGrpSpPr/>
          <p:nvPr/>
        </p:nvGrpSpPr>
        <p:grpSpPr>
          <a:xfrm>
            <a:off x="211138" y="257175"/>
            <a:ext cx="558800" cy="463550"/>
            <a:chOff x="3448565" y="1912142"/>
            <a:chExt cx="4927433" cy="2485075"/>
          </a:xfrm>
        </p:grpSpPr>
        <p:cxnSp>
          <p:nvCxnSpPr>
            <p:cNvPr id="19" name="直接连接符 18"/>
            <p:cNvCxnSpPr/>
            <p:nvPr/>
          </p:nvCxnSpPr>
          <p:spPr>
            <a:xfrm>
              <a:off x="3773726" y="1912142"/>
              <a:ext cx="0" cy="798197"/>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3772566" y="1912142"/>
              <a:ext cx="4603432"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8364977" y="1912142"/>
              <a:ext cx="0" cy="386837"/>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V="1">
              <a:off x="8362673" y="3976971"/>
              <a:ext cx="0" cy="420246"/>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flipV="1">
              <a:off x="3814013" y="4397217"/>
              <a:ext cx="4549805"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H="1" flipV="1">
              <a:off x="3824904" y="3544871"/>
              <a:ext cx="0" cy="852346"/>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H="1">
              <a:off x="3448565" y="3544868"/>
              <a:ext cx="377483" cy="234209"/>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13322" name="文本框 28"/>
          <p:cNvSpPr txBox="1"/>
          <p:nvPr/>
        </p:nvSpPr>
        <p:spPr>
          <a:xfrm>
            <a:off x="290513" y="254000"/>
            <a:ext cx="3744912" cy="398780"/>
          </a:xfrm>
          <a:prstGeom prst="rect">
            <a:avLst/>
          </a:prstGeom>
          <a:noFill/>
          <a:ln w="9525">
            <a:noFill/>
          </a:ln>
        </p:spPr>
        <p:txBody>
          <a:bodyPr anchor="t">
            <a:spAutoFit/>
          </a:bodyPr>
          <a:lstStyle/>
          <a:p>
            <a:pPr>
              <a:buFont typeface="Arial" panose="020B0604020202020204" pitchFamily="34" charset="0"/>
            </a:pPr>
            <a:r>
              <a:rPr lang="en-US" altLang="zh-CN" sz="2000" dirty="0">
                <a:solidFill>
                  <a:srgbClr val="404040"/>
                </a:solidFill>
                <a:ea typeface="Calibri" panose="020F0502020204030204" pitchFamily="34" charset="0"/>
              </a:rPr>
              <a:t>Project Tracker</a:t>
            </a:r>
          </a:p>
        </p:txBody>
      </p:sp>
      <p:sp>
        <p:nvSpPr>
          <p:cNvPr id="2" name="Text Box 1"/>
          <p:cNvSpPr txBox="1"/>
          <p:nvPr/>
        </p:nvSpPr>
        <p:spPr>
          <a:xfrm>
            <a:off x="2344997" y="278854"/>
            <a:ext cx="6781589" cy="706755"/>
          </a:xfrm>
          <a:prstGeom prst="rect">
            <a:avLst/>
          </a:prstGeom>
          <a:noFill/>
        </p:spPr>
        <p:txBody>
          <a:bodyPr wrap="square" rtlCol="0">
            <a:spAutoFit/>
          </a:bodyPr>
          <a:lstStyle/>
          <a:p>
            <a:pPr algn="ctr"/>
            <a:r>
              <a:rPr lang="en-US" sz="4000" b="1" dirty="0"/>
              <a:t>Code</a:t>
            </a:r>
          </a:p>
        </p:txBody>
      </p:sp>
      <p:sp>
        <p:nvSpPr>
          <p:cNvPr id="3" name="Text Box 2"/>
          <p:cNvSpPr txBox="1"/>
          <p:nvPr/>
        </p:nvSpPr>
        <p:spPr>
          <a:xfrm>
            <a:off x="683260" y="2006722"/>
            <a:ext cx="10708640" cy="4053205"/>
          </a:xfrm>
          <a:prstGeom prst="rect">
            <a:avLst/>
          </a:prstGeom>
          <a:noFill/>
        </p:spPr>
        <p:txBody>
          <a:bodyPr wrap="square" rtlCol="0">
            <a:noAutofit/>
          </a:bodyPr>
          <a:lstStyle/>
          <a:p>
            <a:pPr marL="342900" indent="-342900">
              <a:lnSpc>
                <a:spcPct val="130000"/>
              </a:lnSpc>
              <a:buFont typeface="Arial" panose="020B0604020202020204" pitchFamily="34" charset="0"/>
              <a:buChar char="•"/>
            </a:pPr>
            <a:endParaRPr lang="en-US" sz="2000" dirty="0">
              <a:latin typeface="+mn-lt"/>
            </a:endParaRPr>
          </a:p>
        </p:txBody>
      </p:sp>
      <p:pic>
        <p:nvPicPr>
          <p:cNvPr id="4" name="Picture 3"/>
          <p:cNvPicPr>
            <a:picLocks noChangeAspect="1"/>
          </p:cNvPicPr>
          <p:nvPr/>
        </p:nvPicPr>
        <p:blipFill>
          <a:blip r:embed="rId3"/>
          <a:stretch>
            <a:fillRect/>
          </a:stretch>
        </p:blipFill>
        <p:spPr>
          <a:xfrm>
            <a:off x="770255" y="1692275"/>
            <a:ext cx="7644765" cy="4410075"/>
          </a:xfrm>
          <a:prstGeom prst="rect">
            <a:avLst/>
          </a:prstGeom>
        </p:spPr>
      </p:pic>
      <p:pic>
        <p:nvPicPr>
          <p:cNvPr id="5" name="Picture 4"/>
          <p:cNvPicPr>
            <a:picLocks noChangeAspect="1"/>
          </p:cNvPicPr>
          <p:nvPr/>
        </p:nvPicPr>
        <p:blipFill>
          <a:blip r:embed="rId4"/>
          <a:stretch>
            <a:fillRect/>
          </a:stretch>
        </p:blipFill>
        <p:spPr>
          <a:xfrm>
            <a:off x="2600325" y="1368425"/>
            <a:ext cx="5814695" cy="4368800"/>
          </a:xfrm>
          <a:prstGeom prst="rect">
            <a:avLst/>
          </a:prstGeom>
        </p:spPr>
      </p:pic>
      <p:pic>
        <p:nvPicPr>
          <p:cNvPr id="6" name="Picture 5"/>
          <p:cNvPicPr>
            <a:picLocks noChangeAspect="1"/>
          </p:cNvPicPr>
          <p:nvPr/>
        </p:nvPicPr>
        <p:blipFill>
          <a:blip r:embed="rId5"/>
          <a:stretch>
            <a:fillRect/>
          </a:stretch>
        </p:blipFill>
        <p:spPr>
          <a:xfrm>
            <a:off x="3479165" y="1184275"/>
            <a:ext cx="7688580" cy="4918075"/>
          </a:xfrm>
          <a:prstGeom prst="rect">
            <a:avLst/>
          </a:prstGeom>
        </p:spPr>
      </p:pic>
    </p:spTree>
  </p:cSld>
  <p:clrMapOvr>
    <a:masterClrMapping/>
  </p:clrMapOvr>
  <p:transition spd="slow">
    <p:wip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3" name="图片 3"/>
          <p:cNvPicPr>
            <a:picLocks noChangeAspect="1"/>
          </p:cNvPicPr>
          <p:nvPr/>
        </p:nvPicPr>
        <p:blipFill>
          <a:blip r:embed="rId2">
            <a:alphaModFix amt="40000"/>
          </a:blip>
          <a:srcRect l="5727" r="16841" b="26530"/>
          <a:stretch>
            <a:fillRect/>
          </a:stretch>
        </p:blipFill>
        <p:spPr>
          <a:xfrm>
            <a:off x="0" y="0"/>
            <a:ext cx="12192000" cy="6858000"/>
          </a:xfrm>
          <a:prstGeom prst="rect">
            <a:avLst/>
          </a:prstGeom>
          <a:noFill/>
          <a:ln w="9525">
            <a:noFill/>
          </a:ln>
        </p:spPr>
      </p:pic>
      <p:grpSp>
        <p:nvGrpSpPr>
          <p:cNvPr id="13314" name="组合 1"/>
          <p:cNvGrpSpPr/>
          <p:nvPr/>
        </p:nvGrpSpPr>
        <p:grpSpPr>
          <a:xfrm>
            <a:off x="211138" y="257175"/>
            <a:ext cx="558800" cy="463550"/>
            <a:chOff x="3448565" y="1912142"/>
            <a:chExt cx="4927433" cy="2485075"/>
          </a:xfrm>
        </p:grpSpPr>
        <p:cxnSp>
          <p:nvCxnSpPr>
            <p:cNvPr id="19" name="直接连接符 18"/>
            <p:cNvCxnSpPr/>
            <p:nvPr/>
          </p:nvCxnSpPr>
          <p:spPr>
            <a:xfrm>
              <a:off x="3773726" y="1912142"/>
              <a:ext cx="0" cy="798197"/>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3772566" y="1912142"/>
              <a:ext cx="4603432"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8364977" y="1912142"/>
              <a:ext cx="0" cy="386837"/>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V="1">
              <a:off x="8362673" y="3976971"/>
              <a:ext cx="0" cy="420246"/>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flipV="1">
              <a:off x="3814013" y="4397217"/>
              <a:ext cx="4549805"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H="1" flipV="1">
              <a:off x="3824904" y="3544871"/>
              <a:ext cx="0" cy="852346"/>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H="1">
              <a:off x="3448565" y="3544868"/>
              <a:ext cx="377483" cy="234209"/>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13322" name="文本框 28"/>
          <p:cNvSpPr txBox="1"/>
          <p:nvPr/>
        </p:nvSpPr>
        <p:spPr>
          <a:xfrm>
            <a:off x="290513" y="254000"/>
            <a:ext cx="3744912" cy="398780"/>
          </a:xfrm>
          <a:prstGeom prst="rect">
            <a:avLst/>
          </a:prstGeom>
          <a:noFill/>
          <a:ln w="9525">
            <a:noFill/>
          </a:ln>
        </p:spPr>
        <p:txBody>
          <a:bodyPr anchor="t">
            <a:spAutoFit/>
          </a:bodyPr>
          <a:lstStyle/>
          <a:p>
            <a:pPr>
              <a:buFont typeface="Arial" panose="020B0604020202020204" pitchFamily="34" charset="0"/>
            </a:pPr>
            <a:r>
              <a:rPr lang="en-US" altLang="zh-CN" sz="2000" dirty="0">
                <a:solidFill>
                  <a:srgbClr val="404040"/>
                </a:solidFill>
                <a:ea typeface="Calibri" panose="020F0502020204030204" pitchFamily="34" charset="0"/>
              </a:rPr>
              <a:t>Project Tracker</a:t>
            </a:r>
          </a:p>
        </p:txBody>
      </p:sp>
      <p:sp>
        <p:nvSpPr>
          <p:cNvPr id="2" name="Text Box 1"/>
          <p:cNvSpPr txBox="1"/>
          <p:nvPr/>
        </p:nvSpPr>
        <p:spPr>
          <a:xfrm>
            <a:off x="2344997" y="278854"/>
            <a:ext cx="6781589" cy="706755"/>
          </a:xfrm>
          <a:prstGeom prst="rect">
            <a:avLst/>
          </a:prstGeom>
          <a:noFill/>
        </p:spPr>
        <p:txBody>
          <a:bodyPr wrap="square" rtlCol="0">
            <a:spAutoFit/>
          </a:bodyPr>
          <a:lstStyle/>
          <a:p>
            <a:pPr algn="ctr"/>
            <a:r>
              <a:rPr lang="en-US" sz="4000" b="1" dirty="0"/>
              <a:t>Evaluation criteria</a:t>
            </a:r>
          </a:p>
        </p:txBody>
      </p:sp>
      <p:sp>
        <p:nvSpPr>
          <p:cNvPr id="3" name="Text Box 2"/>
          <p:cNvSpPr txBox="1"/>
          <p:nvPr/>
        </p:nvSpPr>
        <p:spPr>
          <a:xfrm>
            <a:off x="683260" y="2006722"/>
            <a:ext cx="10708640" cy="4053205"/>
          </a:xfrm>
          <a:prstGeom prst="rect">
            <a:avLst/>
          </a:prstGeom>
          <a:noFill/>
        </p:spPr>
        <p:txBody>
          <a:bodyPr wrap="square" rtlCol="0">
            <a:noAutofit/>
          </a:bodyPr>
          <a:lstStyle/>
          <a:p>
            <a:pPr marL="342900" indent="-342900">
              <a:lnSpc>
                <a:spcPct val="130000"/>
              </a:lnSpc>
              <a:buFont typeface="Arial" panose="020B0604020202020204" pitchFamily="34" charset="0"/>
              <a:buChar char="•"/>
            </a:pPr>
            <a:endParaRPr lang="en-US" sz="2000" dirty="0">
              <a:latin typeface="+mn-lt"/>
            </a:endParaRPr>
          </a:p>
        </p:txBody>
      </p:sp>
      <p:pic>
        <p:nvPicPr>
          <p:cNvPr id="7" name="Picture 6" descr="Dashboard (1)"/>
          <p:cNvPicPr>
            <a:picLocks noChangeAspect="1"/>
          </p:cNvPicPr>
          <p:nvPr/>
        </p:nvPicPr>
        <p:blipFill>
          <a:blip r:embed="rId3"/>
          <a:stretch>
            <a:fillRect/>
          </a:stretch>
        </p:blipFill>
        <p:spPr>
          <a:xfrm>
            <a:off x="683260" y="1106170"/>
            <a:ext cx="10330815" cy="5525770"/>
          </a:xfrm>
          <a:prstGeom prst="rect">
            <a:avLst/>
          </a:prstGeom>
        </p:spPr>
      </p:pic>
    </p:spTree>
  </p:cSld>
  <p:clrMapOvr>
    <a:masterClrMapping/>
  </p:clrMapOvr>
  <p:transition spd="slow">
    <p:wip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BD262CC6-6942-0A06-9FD7-E871D21A9DCF}"/>
              </a:ext>
            </a:extLst>
          </p:cNvPr>
          <p:cNvPicPr>
            <a:picLocks noChangeAspect="1"/>
          </p:cNvPicPr>
          <p:nvPr/>
        </p:nvPicPr>
        <p:blipFill>
          <a:blip r:embed="rId2">
            <a:alphaModFix amt="40000"/>
          </a:blip>
          <a:srcRect l="5727" r="16841" b="26530"/>
          <a:stretch>
            <a:fillRect/>
          </a:stretch>
        </p:blipFill>
        <p:spPr>
          <a:xfrm>
            <a:off x="0" y="-1021"/>
            <a:ext cx="12192000" cy="6858000"/>
          </a:xfrm>
          <a:prstGeom prst="rect">
            <a:avLst/>
          </a:prstGeom>
          <a:noFill/>
          <a:ln w="9525">
            <a:noFill/>
          </a:ln>
        </p:spPr>
      </p:pic>
      <p:grpSp>
        <p:nvGrpSpPr>
          <p:cNvPr id="5" name="组合 1">
            <a:extLst>
              <a:ext uri="{FF2B5EF4-FFF2-40B4-BE49-F238E27FC236}">
                <a16:creationId xmlns:a16="http://schemas.microsoft.com/office/drawing/2014/main" id="{E6631587-7B33-61EC-A04E-A0B6E7828C57}"/>
              </a:ext>
            </a:extLst>
          </p:cNvPr>
          <p:cNvGrpSpPr/>
          <p:nvPr/>
        </p:nvGrpSpPr>
        <p:grpSpPr>
          <a:xfrm>
            <a:off x="211138" y="257175"/>
            <a:ext cx="558800" cy="463550"/>
            <a:chOff x="3448565" y="1912142"/>
            <a:chExt cx="4927433" cy="2485075"/>
          </a:xfrm>
        </p:grpSpPr>
        <p:cxnSp>
          <p:nvCxnSpPr>
            <p:cNvPr id="6" name="直接连接符 18">
              <a:extLst>
                <a:ext uri="{FF2B5EF4-FFF2-40B4-BE49-F238E27FC236}">
                  <a16:creationId xmlns:a16="http://schemas.microsoft.com/office/drawing/2014/main" id="{1484BD25-47FF-6D74-F35B-4E8DD666C1D4}"/>
                </a:ext>
              </a:extLst>
            </p:cNvPr>
            <p:cNvCxnSpPr/>
            <p:nvPr/>
          </p:nvCxnSpPr>
          <p:spPr>
            <a:xfrm>
              <a:off x="3773726" y="1912142"/>
              <a:ext cx="0" cy="798197"/>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7" name="直接连接符 19">
              <a:extLst>
                <a:ext uri="{FF2B5EF4-FFF2-40B4-BE49-F238E27FC236}">
                  <a16:creationId xmlns:a16="http://schemas.microsoft.com/office/drawing/2014/main" id="{7D3DD0E3-722F-0448-DDE6-43C87B2EBAE2}"/>
                </a:ext>
              </a:extLst>
            </p:cNvPr>
            <p:cNvCxnSpPr/>
            <p:nvPr/>
          </p:nvCxnSpPr>
          <p:spPr>
            <a:xfrm>
              <a:off x="3772566" y="1912142"/>
              <a:ext cx="4603432"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8" name="直接连接符 20">
              <a:extLst>
                <a:ext uri="{FF2B5EF4-FFF2-40B4-BE49-F238E27FC236}">
                  <a16:creationId xmlns:a16="http://schemas.microsoft.com/office/drawing/2014/main" id="{378ACA88-0C00-DAE3-9215-C45C90DD8813}"/>
                </a:ext>
              </a:extLst>
            </p:cNvPr>
            <p:cNvCxnSpPr/>
            <p:nvPr/>
          </p:nvCxnSpPr>
          <p:spPr>
            <a:xfrm>
              <a:off x="8364977" y="1912142"/>
              <a:ext cx="0" cy="386837"/>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22">
              <a:extLst>
                <a:ext uri="{FF2B5EF4-FFF2-40B4-BE49-F238E27FC236}">
                  <a16:creationId xmlns:a16="http://schemas.microsoft.com/office/drawing/2014/main" id="{4D3D99CD-5437-0AFF-17BE-9D1AD5065272}"/>
                </a:ext>
              </a:extLst>
            </p:cNvPr>
            <p:cNvCxnSpPr/>
            <p:nvPr/>
          </p:nvCxnSpPr>
          <p:spPr>
            <a:xfrm flipV="1">
              <a:off x="8362673" y="3976971"/>
              <a:ext cx="0" cy="420246"/>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23">
              <a:extLst>
                <a:ext uri="{FF2B5EF4-FFF2-40B4-BE49-F238E27FC236}">
                  <a16:creationId xmlns:a16="http://schemas.microsoft.com/office/drawing/2014/main" id="{65EC0DD5-4575-7164-ECA9-104C089D9503}"/>
                </a:ext>
              </a:extLst>
            </p:cNvPr>
            <p:cNvCxnSpPr/>
            <p:nvPr/>
          </p:nvCxnSpPr>
          <p:spPr>
            <a:xfrm flipH="1" flipV="1">
              <a:off x="3814013" y="4397217"/>
              <a:ext cx="4549805"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24">
              <a:extLst>
                <a:ext uri="{FF2B5EF4-FFF2-40B4-BE49-F238E27FC236}">
                  <a16:creationId xmlns:a16="http://schemas.microsoft.com/office/drawing/2014/main" id="{43EA7B87-C628-60D4-3FE7-C56826CBD1C5}"/>
                </a:ext>
              </a:extLst>
            </p:cNvPr>
            <p:cNvCxnSpPr/>
            <p:nvPr/>
          </p:nvCxnSpPr>
          <p:spPr>
            <a:xfrm flipH="1" flipV="1">
              <a:off x="3824904" y="3544871"/>
              <a:ext cx="0" cy="852346"/>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25">
              <a:extLst>
                <a:ext uri="{FF2B5EF4-FFF2-40B4-BE49-F238E27FC236}">
                  <a16:creationId xmlns:a16="http://schemas.microsoft.com/office/drawing/2014/main" id="{C2EDF02D-09A6-CA15-0DEC-673C5F1A4987}"/>
                </a:ext>
              </a:extLst>
            </p:cNvPr>
            <p:cNvCxnSpPr/>
            <p:nvPr/>
          </p:nvCxnSpPr>
          <p:spPr>
            <a:xfrm flipH="1">
              <a:off x="3448565" y="3544868"/>
              <a:ext cx="377483" cy="234209"/>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13" name="文本框 28">
            <a:extLst>
              <a:ext uri="{FF2B5EF4-FFF2-40B4-BE49-F238E27FC236}">
                <a16:creationId xmlns:a16="http://schemas.microsoft.com/office/drawing/2014/main" id="{145221AC-3DF0-0F7F-0219-BC0211E6FB23}"/>
              </a:ext>
            </a:extLst>
          </p:cNvPr>
          <p:cNvSpPr txBox="1"/>
          <p:nvPr/>
        </p:nvSpPr>
        <p:spPr>
          <a:xfrm>
            <a:off x="290513" y="254000"/>
            <a:ext cx="3744912" cy="398780"/>
          </a:xfrm>
          <a:prstGeom prst="rect">
            <a:avLst/>
          </a:prstGeom>
          <a:noFill/>
          <a:ln w="9525">
            <a:noFill/>
          </a:ln>
        </p:spPr>
        <p:txBody>
          <a:bodyPr anchor="t">
            <a:spAutoFit/>
          </a:bodyPr>
          <a:lstStyle/>
          <a:p>
            <a:pPr>
              <a:buFont typeface="Arial" panose="020B0604020202020204" pitchFamily="34" charset="0"/>
            </a:pPr>
            <a:r>
              <a:rPr lang="en-US" altLang="zh-CN" sz="2000" dirty="0">
                <a:solidFill>
                  <a:srgbClr val="404040"/>
                </a:solidFill>
                <a:ea typeface="Calibri" panose="020F0502020204030204" pitchFamily="34" charset="0"/>
              </a:rPr>
              <a:t>Project Tracker</a:t>
            </a:r>
            <a:endParaRPr lang="zh-CN" altLang="en-US" sz="2000" dirty="0">
              <a:solidFill>
                <a:srgbClr val="404040"/>
              </a:solidFill>
              <a:ea typeface="Calibri" panose="020F0502020204030204" pitchFamily="34" charset="0"/>
            </a:endParaRPr>
          </a:p>
        </p:txBody>
      </p:sp>
      <p:graphicFrame>
        <p:nvGraphicFramePr>
          <p:cNvPr id="14" name="Table 13">
            <a:extLst>
              <a:ext uri="{FF2B5EF4-FFF2-40B4-BE49-F238E27FC236}">
                <a16:creationId xmlns:a16="http://schemas.microsoft.com/office/drawing/2014/main" id="{CE498A92-2CD4-9D7C-1B96-FEDF6F92AE01}"/>
              </a:ext>
            </a:extLst>
          </p:cNvPr>
          <p:cNvGraphicFramePr>
            <a:graphicFrameLocks noGrp="1"/>
          </p:cNvGraphicFramePr>
          <p:nvPr>
            <p:extLst>
              <p:ext uri="{D42A27DB-BD31-4B8C-83A1-F6EECF244321}">
                <p14:modId xmlns:p14="http://schemas.microsoft.com/office/powerpoint/2010/main" val="1343106245"/>
              </p:ext>
            </p:extLst>
          </p:nvPr>
        </p:nvGraphicFramePr>
        <p:xfrm>
          <a:off x="247882" y="836030"/>
          <a:ext cx="11639305" cy="5870452"/>
        </p:xfrm>
        <a:graphic>
          <a:graphicData uri="http://schemas.openxmlformats.org/drawingml/2006/table">
            <a:tbl>
              <a:tblPr>
                <a:tableStyleId>{5C22544A-7EE6-4342-B048-85BDC9FD1C3A}</a:tableStyleId>
              </a:tblPr>
              <a:tblGrid>
                <a:gridCol w="11639305">
                  <a:extLst>
                    <a:ext uri="{9D8B030D-6E8A-4147-A177-3AD203B41FA5}">
                      <a16:colId xmlns:a16="http://schemas.microsoft.com/office/drawing/2014/main" val="20000"/>
                    </a:ext>
                  </a:extLst>
                </a:gridCol>
              </a:tblGrid>
              <a:tr h="5870452">
                <a:tc>
                  <a:txBody>
                    <a:bodyPr/>
                    <a:lstStyle/>
                    <a:p>
                      <a:pPr marL="0" indent="0">
                        <a:buFont typeface="Arial" panose="020B0604020202020204" pitchFamily="34" charset="0"/>
                        <a:buNone/>
                      </a:pPr>
                      <a:r>
                        <a:rPr lang="en-US" sz="2400" b="1" i="0" u="none" strike="noStrike" dirty="0">
                          <a:effectLst/>
                        </a:rPr>
                        <a:t>Introduction</a:t>
                      </a:r>
                      <a:r>
                        <a:rPr lang="en-US" sz="2400" b="1" dirty="0"/>
                        <a:t>:</a:t>
                      </a:r>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r>
                        <a:rPr lang="en-US" sz="1600" dirty="0"/>
                        <a:t>Projects tab serves as a central hub for managing project details within our organizational project management platform.</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It consolidates all project related information, offering a single point of access to stay updated on projects status and details.</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Comprehensive functionality and performing tasks seamlessly: Provide the ability to add, edit, delete and view the projects across the organization.</a:t>
                      </a:r>
                    </a:p>
                    <a:p>
                      <a:pPr marL="285750" indent="-285750">
                        <a:buFont typeface="Arial" panose="020B0604020202020204" pitchFamily="34" charset="0"/>
                        <a:buChar char="•"/>
                      </a:pPr>
                      <a:endParaRPr lang="en-US" sz="1600" dirty="0"/>
                    </a:p>
                    <a:p>
                      <a:pPr marL="285750" indent="-285750">
                        <a:lnSpc>
                          <a:spcPct val="100000"/>
                        </a:lnSpc>
                        <a:buFont typeface="Arial" panose="020B0604020202020204" pitchFamily="34" charset="0"/>
                        <a:buChar char="•"/>
                      </a:pPr>
                      <a:r>
                        <a:rPr lang="en-US" sz="1600" dirty="0"/>
                        <a:t>Real-time data updates.</a:t>
                      </a:r>
                    </a:p>
                    <a:p>
                      <a:pPr marL="285750" indent="-285750">
                        <a:lnSpc>
                          <a:spcPct val="100000"/>
                        </a:lnSpc>
                        <a:buFont typeface="Arial" panose="020B0604020202020204" pitchFamily="34" charset="0"/>
                        <a:buChar char="•"/>
                      </a:pPr>
                      <a:endParaRPr lang="en-US" sz="1600" dirty="0"/>
                    </a:p>
                    <a:p>
                      <a:pPr marL="285750" indent="-285750">
                        <a:lnSpc>
                          <a:spcPct val="100000"/>
                        </a:lnSpc>
                        <a:buFont typeface="Arial" panose="020B0604020202020204" pitchFamily="34" charset="0"/>
                        <a:buChar char="•"/>
                      </a:pPr>
                      <a:r>
                        <a:rPr lang="en-US" sz="1600" dirty="0"/>
                        <a:t>User friendly interface and display data in tabular format.</a:t>
                      </a:r>
                    </a:p>
                    <a:p>
                      <a:pPr marL="0" indent="0">
                        <a:lnSpc>
                          <a:spcPct val="100000"/>
                        </a:lnSpc>
                        <a:buFont typeface="Arial" panose="020B0604020202020204" pitchFamily="34" charset="0"/>
                        <a:buNone/>
                      </a:pPr>
                      <a:endParaRPr lang="en-US" sz="1800" dirty="0"/>
                    </a:p>
                    <a:p>
                      <a:pPr marL="0" indent="0">
                        <a:lnSpc>
                          <a:spcPct val="100000"/>
                        </a:lnSpc>
                        <a:buFont typeface="Arial" panose="020B0604020202020204" pitchFamily="34" charset="0"/>
                        <a:buNone/>
                      </a:pPr>
                      <a:r>
                        <a:rPr lang="en-US" sz="2400" b="1" kern="1200" dirty="0">
                          <a:solidFill>
                            <a:schemeClr val="dk1"/>
                          </a:solidFill>
                          <a:latin typeface="+mn-lt"/>
                          <a:ea typeface="+mn-ea"/>
                          <a:cs typeface="+mn-cs"/>
                        </a:rPr>
                        <a:t>User Story:</a:t>
                      </a:r>
                    </a:p>
                    <a:p>
                      <a:pPr marL="285750" indent="-285750">
                        <a:buFont typeface="Arial" panose="020B0604020202020204" pitchFamily="34" charset="0"/>
                        <a:buChar char="•"/>
                      </a:pPr>
                      <a:r>
                        <a:rPr lang="en-US" sz="1600" b="0" i="0" kern="1200" dirty="0">
                          <a:solidFill>
                            <a:schemeClr val="dk1"/>
                          </a:solidFill>
                          <a:effectLst/>
                          <a:latin typeface="+mn-lt"/>
                          <a:ea typeface="+mn-ea"/>
                          <a:cs typeface="+mn-cs"/>
                        </a:rPr>
                        <a:t>As a user, employee, or admin in the organization, I want to efficiently access, manage(add, edit, delete) and track project details.</a:t>
                      </a:r>
                    </a:p>
                    <a:p>
                      <a:pPr marL="285750" indent="-285750">
                        <a:buFont typeface="Arial" panose="020B0604020202020204" pitchFamily="34" charset="0"/>
                        <a:buChar char="•"/>
                      </a:pPr>
                      <a:r>
                        <a:rPr lang="en-US" sz="1600" b="0" i="0" kern="1200" dirty="0">
                          <a:solidFill>
                            <a:schemeClr val="dk1"/>
                          </a:solidFill>
                          <a:effectLst/>
                          <a:latin typeface="+mn-lt"/>
                          <a:ea typeface="+mn-ea"/>
                          <a:cs typeface="+mn-cs"/>
                        </a:rPr>
                        <a:t>As a user, I require critical project information to be presented in a user-friendly tabular format, including project name, dates, members, progress, and status.</a:t>
                      </a:r>
                    </a:p>
                    <a:p>
                      <a:pPr marL="285750" indent="-285750">
                        <a:buFont typeface="Arial" panose="020B0604020202020204" pitchFamily="34" charset="0"/>
                        <a:buChar char="•"/>
                      </a:pPr>
                      <a:r>
                        <a:rPr lang="en-US" sz="1600" b="0" i="0" kern="1200" dirty="0">
                          <a:solidFill>
                            <a:schemeClr val="dk1"/>
                          </a:solidFill>
                          <a:effectLst/>
                          <a:latin typeface="+mn-lt"/>
                          <a:ea typeface="+mn-ea"/>
                          <a:cs typeface="+mn-cs"/>
                        </a:rPr>
                        <a:t>As a user, it is crucial that certain project details are unique, preventing duplicate entries and ensuring data integrity.</a:t>
                      </a:r>
                    </a:p>
                    <a:p>
                      <a:pPr marL="285750" indent="-285750">
                        <a:buFont typeface="Arial" panose="020B0604020202020204" pitchFamily="34" charset="0"/>
                        <a:buChar char="•"/>
                      </a:pPr>
                      <a:r>
                        <a:rPr lang="en-US" sz="1600" b="0" i="0" kern="1200" dirty="0">
                          <a:solidFill>
                            <a:schemeClr val="dk1"/>
                          </a:solidFill>
                          <a:effectLst/>
                          <a:latin typeface="+mn-lt"/>
                          <a:ea typeface="+mn-ea"/>
                          <a:cs typeface="+mn-cs"/>
                        </a:rPr>
                        <a:t>As a user, I expect a responsive and friendly user interface, with complete with features like search, confirmation dialogs, and feedback messages to facilitate seamless project management.</a:t>
                      </a:r>
                    </a:p>
                    <a:p>
                      <a:pPr marL="0" indent="0">
                        <a:buFont typeface="Arial" panose="020B0604020202020204" pitchFamily="34" charset="0"/>
                        <a:buNone/>
                      </a:pPr>
                      <a:endParaRPr lang="en-US" sz="1800" dirty="0"/>
                    </a:p>
                  </a:txBody>
                  <a:tcPr>
                    <a:noFill/>
                  </a:tcPr>
                </a:tc>
                <a:extLst>
                  <a:ext uri="{0D108BD9-81ED-4DB2-BD59-A6C34878D82A}">
                    <a16:rowId xmlns:a16="http://schemas.microsoft.com/office/drawing/2014/main" val="10000"/>
                  </a:ext>
                </a:extLst>
              </a:tr>
            </a:tbl>
          </a:graphicData>
        </a:graphic>
      </p:graphicFrame>
      <p:sp>
        <p:nvSpPr>
          <p:cNvPr id="2" name="Text Box 1">
            <a:extLst>
              <a:ext uri="{FF2B5EF4-FFF2-40B4-BE49-F238E27FC236}">
                <a16:creationId xmlns:a16="http://schemas.microsoft.com/office/drawing/2014/main" id="{CB953F77-A994-D24D-721F-8A789B2C8599}"/>
              </a:ext>
            </a:extLst>
          </p:cNvPr>
          <p:cNvSpPr txBox="1"/>
          <p:nvPr/>
        </p:nvSpPr>
        <p:spPr>
          <a:xfrm>
            <a:off x="2480859" y="238567"/>
            <a:ext cx="7173350" cy="646331"/>
          </a:xfrm>
          <a:prstGeom prst="rect">
            <a:avLst/>
          </a:prstGeom>
          <a:noFill/>
        </p:spPr>
        <p:txBody>
          <a:bodyPr wrap="square" rtlCol="0">
            <a:spAutoFit/>
          </a:bodyPr>
          <a:lstStyle/>
          <a:p>
            <a:pPr algn="ctr"/>
            <a:r>
              <a:rPr lang="en-US" sz="3600" b="1" dirty="0">
                <a:sym typeface="+mn-ea"/>
              </a:rPr>
              <a:t>Projects Component</a:t>
            </a:r>
            <a:endParaRPr lang="en-US" sz="3600" b="1" dirty="0"/>
          </a:p>
        </p:txBody>
      </p:sp>
    </p:spTree>
    <p:extLst>
      <p:ext uri="{BB962C8B-B14F-4D97-AF65-F5344CB8AC3E}">
        <p14:creationId xmlns:p14="http://schemas.microsoft.com/office/powerpoint/2010/main" val="100218651"/>
      </p:ext>
    </p:extLst>
  </p:cSld>
  <p:clrMapOvr>
    <a:masterClrMapping/>
  </p:clrMapOvr>
  <p:transition spd="slow">
    <p:wip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D7374AF1-9981-8D78-163A-E8E85863FBF1}"/>
              </a:ext>
            </a:extLst>
          </p:cNvPr>
          <p:cNvPicPr>
            <a:picLocks noChangeAspect="1"/>
          </p:cNvPicPr>
          <p:nvPr/>
        </p:nvPicPr>
        <p:blipFill>
          <a:blip r:embed="rId2">
            <a:alphaModFix amt="40000"/>
          </a:blip>
          <a:srcRect l="5727" r="16841" b="26530"/>
          <a:stretch>
            <a:fillRect/>
          </a:stretch>
        </p:blipFill>
        <p:spPr>
          <a:xfrm>
            <a:off x="0" y="0"/>
            <a:ext cx="12192000" cy="6858000"/>
          </a:xfrm>
          <a:prstGeom prst="rect">
            <a:avLst/>
          </a:prstGeom>
          <a:noFill/>
          <a:ln w="9525">
            <a:noFill/>
          </a:ln>
        </p:spPr>
      </p:pic>
      <p:grpSp>
        <p:nvGrpSpPr>
          <p:cNvPr id="5" name="组合 1">
            <a:extLst>
              <a:ext uri="{FF2B5EF4-FFF2-40B4-BE49-F238E27FC236}">
                <a16:creationId xmlns:a16="http://schemas.microsoft.com/office/drawing/2014/main" id="{99748B14-5817-D6B5-B3DB-2CDD0618B559}"/>
              </a:ext>
            </a:extLst>
          </p:cNvPr>
          <p:cNvGrpSpPr/>
          <p:nvPr/>
        </p:nvGrpSpPr>
        <p:grpSpPr>
          <a:xfrm>
            <a:off x="211138" y="257175"/>
            <a:ext cx="558800" cy="463550"/>
            <a:chOff x="3448565" y="1912142"/>
            <a:chExt cx="4927433" cy="2485075"/>
          </a:xfrm>
        </p:grpSpPr>
        <p:cxnSp>
          <p:nvCxnSpPr>
            <p:cNvPr id="6" name="直接连接符 18">
              <a:extLst>
                <a:ext uri="{FF2B5EF4-FFF2-40B4-BE49-F238E27FC236}">
                  <a16:creationId xmlns:a16="http://schemas.microsoft.com/office/drawing/2014/main" id="{EDD4DF5D-4E9F-3D8F-B271-FB8EDDBDD1DC}"/>
                </a:ext>
              </a:extLst>
            </p:cNvPr>
            <p:cNvCxnSpPr/>
            <p:nvPr/>
          </p:nvCxnSpPr>
          <p:spPr>
            <a:xfrm>
              <a:off x="3773726" y="1912142"/>
              <a:ext cx="0" cy="798197"/>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7" name="直接连接符 19">
              <a:extLst>
                <a:ext uri="{FF2B5EF4-FFF2-40B4-BE49-F238E27FC236}">
                  <a16:creationId xmlns:a16="http://schemas.microsoft.com/office/drawing/2014/main" id="{3C5ADC8D-E56B-101E-801D-51000097791F}"/>
                </a:ext>
              </a:extLst>
            </p:cNvPr>
            <p:cNvCxnSpPr/>
            <p:nvPr/>
          </p:nvCxnSpPr>
          <p:spPr>
            <a:xfrm>
              <a:off x="3772566" y="1912142"/>
              <a:ext cx="4603432"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8" name="直接连接符 20">
              <a:extLst>
                <a:ext uri="{FF2B5EF4-FFF2-40B4-BE49-F238E27FC236}">
                  <a16:creationId xmlns:a16="http://schemas.microsoft.com/office/drawing/2014/main" id="{FA4E80FD-B8A7-C2AB-D3FB-DAA799295746}"/>
                </a:ext>
              </a:extLst>
            </p:cNvPr>
            <p:cNvCxnSpPr/>
            <p:nvPr/>
          </p:nvCxnSpPr>
          <p:spPr>
            <a:xfrm>
              <a:off x="8364977" y="1912142"/>
              <a:ext cx="0" cy="386837"/>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22">
              <a:extLst>
                <a:ext uri="{FF2B5EF4-FFF2-40B4-BE49-F238E27FC236}">
                  <a16:creationId xmlns:a16="http://schemas.microsoft.com/office/drawing/2014/main" id="{8AAE8891-192A-D7A2-D70A-F5C1DCB9D16B}"/>
                </a:ext>
              </a:extLst>
            </p:cNvPr>
            <p:cNvCxnSpPr/>
            <p:nvPr/>
          </p:nvCxnSpPr>
          <p:spPr>
            <a:xfrm flipV="1">
              <a:off x="8362673" y="3976971"/>
              <a:ext cx="0" cy="420246"/>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23">
              <a:extLst>
                <a:ext uri="{FF2B5EF4-FFF2-40B4-BE49-F238E27FC236}">
                  <a16:creationId xmlns:a16="http://schemas.microsoft.com/office/drawing/2014/main" id="{829ABA97-4F20-1D95-E9E0-1A9BC34E1047}"/>
                </a:ext>
              </a:extLst>
            </p:cNvPr>
            <p:cNvCxnSpPr/>
            <p:nvPr/>
          </p:nvCxnSpPr>
          <p:spPr>
            <a:xfrm flipH="1" flipV="1">
              <a:off x="3814013" y="4397217"/>
              <a:ext cx="4549805"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24">
              <a:extLst>
                <a:ext uri="{FF2B5EF4-FFF2-40B4-BE49-F238E27FC236}">
                  <a16:creationId xmlns:a16="http://schemas.microsoft.com/office/drawing/2014/main" id="{5BFC1283-6592-6DE7-94F9-3D23281558A7}"/>
                </a:ext>
              </a:extLst>
            </p:cNvPr>
            <p:cNvCxnSpPr/>
            <p:nvPr/>
          </p:nvCxnSpPr>
          <p:spPr>
            <a:xfrm flipH="1" flipV="1">
              <a:off x="3824904" y="3544871"/>
              <a:ext cx="0" cy="852346"/>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25">
              <a:extLst>
                <a:ext uri="{FF2B5EF4-FFF2-40B4-BE49-F238E27FC236}">
                  <a16:creationId xmlns:a16="http://schemas.microsoft.com/office/drawing/2014/main" id="{682F8E95-E353-633B-D320-0CD30D084BD5}"/>
                </a:ext>
              </a:extLst>
            </p:cNvPr>
            <p:cNvCxnSpPr/>
            <p:nvPr/>
          </p:nvCxnSpPr>
          <p:spPr>
            <a:xfrm flipH="1">
              <a:off x="3448565" y="3544868"/>
              <a:ext cx="377483" cy="234209"/>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13" name="Text Box 1">
            <a:extLst>
              <a:ext uri="{FF2B5EF4-FFF2-40B4-BE49-F238E27FC236}">
                <a16:creationId xmlns:a16="http://schemas.microsoft.com/office/drawing/2014/main" id="{D216A00B-EC74-6DBE-CCCC-197598E3D451}"/>
              </a:ext>
            </a:extLst>
          </p:cNvPr>
          <p:cNvSpPr txBox="1"/>
          <p:nvPr/>
        </p:nvSpPr>
        <p:spPr>
          <a:xfrm>
            <a:off x="1083944" y="977265"/>
            <a:ext cx="9168419" cy="707886"/>
          </a:xfrm>
          <a:prstGeom prst="rect">
            <a:avLst/>
          </a:prstGeom>
          <a:noFill/>
        </p:spPr>
        <p:txBody>
          <a:bodyPr wrap="square" rtlCol="0">
            <a:spAutoFit/>
          </a:bodyPr>
          <a:lstStyle/>
          <a:p>
            <a:r>
              <a:rPr lang="en-US" sz="4000" b="1" dirty="0">
                <a:sym typeface="+mn-ea"/>
              </a:rPr>
              <a:t>Projects Component – Requirements</a:t>
            </a:r>
            <a:endParaRPr lang="en-US" sz="4000" b="1" dirty="0"/>
          </a:p>
        </p:txBody>
      </p:sp>
      <p:sp>
        <p:nvSpPr>
          <p:cNvPr id="14" name="Text Box 2">
            <a:extLst>
              <a:ext uri="{FF2B5EF4-FFF2-40B4-BE49-F238E27FC236}">
                <a16:creationId xmlns:a16="http://schemas.microsoft.com/office/drawing/2014/main" id="{9676E4BF-57B2-8A54-3734-FCF060CA7CD3}"/>
              </a:ext>
            </a:extLst>
          </p:cNvPr>
          <p:cNvSpPr txBox="1"/>
          <p:nvPr/>
        </p:nvSpPr>
        <p:spPr>
          <a:xfrm>
            <a:off x="950912" y="2096135"/>
            <a:ext cx="10290175" cy="4524315"/>
          </a:xfrm>
          <a:prstGeom prst="rect">
            <a:avLst/>
          </a:prstGeom>
          <a:noFill/>
        </p:spPr>
        <p:txBody>
          <a:bodyPr wrap="square" rtlCol="0">
            <a:spAutoFit/>
          </a:bodyPr>
          <a:lstStyle/>
          <a:p>
            <a:pPr marL="342900" indent="-342900">
              <a:buFont typeface="Wingdings" panose="05000000000000000000" pitchFamily="2" charset="2"/>
              <a:buChar char="q"/>
            </a:pPr>
            <a:r>
              <a:rPr lang="en-US" sz="2000" dirty="0">
                <a:sym typeface="+mn-ea"/>
              </a:rPr>
              <a:t>Projects Listing:</a:t>
            </a:r>
            <a:endParaRPr lang="en-US" sz="2000" dirty="0"/>
          </a:p>
          <a:p>
            <a:pPr marL="285750" indent="-285750">
              <a:buFont typeface="Arial" panose="020B0604020202020204" pitchFamily="34" charset="0"/>
              <a:buChar char="•"/>
            </a:pPr>
            <a:r>
              <a:rPr lang="en-US" sz="2000" dirty="0">
                <a:sym typeface="+mn-ea"/>
              </a:rPr>
              <a:t>Display all project records in the tabular view.</a:t>
            </a:r>
            <a:endParaRPr lang="en-US" sz="2000" dirty="0"/>
          </a:p>
          <a:p>
            <a:pPr marL="285750" indent="-285750">
              <a:buFont typeface="Arial" panose="020B0604020202020204" pitchFamily="34" charset="0"/>
              <a:buChar char="•"/>
            </a:pPr>
            <a:r>
              <a:rPr lang="en-US" sz="2000" dirty="0">
                <a:sym typeface="+mn-ea"/>
              </a:rPr>
              <a:t>Include key data items  ID, Name, members, client, Start/End date, deadline, progress &amp; status, actions.</a:t>
            </a:r>
          </a:p>
          <a:p>
            <a:pPr marL="342900" indent="-342900">
              <a:buFont typeface="Wingdings" panose="05000000000000000000" pitchFamily="2" charset="2"/>
              <a:buChar char="q"/>
            </a:pPr>
            <a:r>
              <a:rPr lang="en-US" sz="2000" dirty="0">
                <a:sym typeface="+mn-ea"/>
              </a:rPr>
              <a:t>Action Buttons:</a:t>
            </a:r>
            <a:endParaRPr lang="en-US" sz="2000" dirty="0"/>
          </a:p>
          <a:p>
            <a:pPr marL="285750" indent="-285750">
              <a:buFont typeface="Arial" panose="020B0604020202020204" pitchFamily="34" charset="0"/>
              <a:buChar char="•"/>
            </a:pPr>
            <a:r>
              <a:rPr lang="en-US" sz="2000" dirty="0">
                <a:sym typeface="+mn-ea"/>
              </a:rPr>
              <a:t>Each project record provides an action buttons for user to edit and delete them.</a:t>
            </a:r>
            <a:endParaRPr lang="en-US" sz="2000" dirty="0"/>
          </a:p>
          <a:p>
            <a:pPr marL="285750" indent="-285750">
              <a:buFont typeface="Arial" panose="020B0604020202020204" pitchFamily="34" charset="0"/>
              <a:buChar char="•"/>
            </a:pPr>
            <a:r>
              <a:rPr lang="en-US" sz="2000" dirty="0">
                <a:sym typeface="+mn-ea"/>
              </a:rPr>
              <a:t>Search box to find specific information.</a:t>
            </a:r>
            <a:endParaRPr lang="en-US" sz="2000" dirty="0"/>
          </a:p>
          <a:p>
            <a:pPr marL="285750" indent="-285750">
              <a:buFont typeface="Arial" panose="020B0604020202020204" pitchFamily="34" charset="0"/>
              <a:buChar char="•"/>
            </a:pPr>
            <a:r>
              <a:rPr lang="en-US" sz="2000" dirty="0">
                <a:sym typeface="+mn-ea"/>
              </a:rPr>
              <a:t>Add button action to create a new project record and update in database.</a:t>
            </a:r>
            <a:endParaRPr lang="en-US" sz="2000" dirty="0"/>
          </a:p>
          <a:p>
            <a:pPr marL="342900" indent="-342900">
              <a:buFont typeface="Wingdings" panose="05000000000000000000" pitchFamily="2" charset="2"/>
              <a:buChar char="q"/>
            </a:pPr>
            <a:r>
              <a:rPr lang="en-US" sz="2000" dirty="0">
                <a:sym typeface="+mn-ea"/>
              </a:rPr>
              <a:t>The projects component presents projects details dynamically, reflecting the changes in the database in the real time.</a:t>
            </a:r>
          </a:p>
          <a:p>
            <a:pPr marL="342900" indent="-342900">
              <a:buFont typeface="Wingdings" panose="05000000000000000000" pitchFamily="2" charset="2"/>
              <a:buChar char="q"/>
            </a:pPr>
            <a:r>
              <a:rPr lang="en-US" sz="2000" dirty="0">
                <a:sym typeface="+mn-ea"/>
              </a:rPr>
              <a:t>The ID and name of the project should be unique.</a:t>
            </a:r>
          </a:p>
          <a:p>
            <a:pPr marL="342900" indent="-342900">
              <a:buFont typeface="Wingdings" panose="05000000000000000000" pitchFamily="2" charset="2"/>
              <a:buChar char="q"/>
            </a:pPr>
            <a:r>
              <a:rPr lang="en-US" sz="2000" dirty="0">
                <a:sym typeface="+mn-ea"/>
              </a:rPr>
              <a:t>Members field should represent the number of people involved in the project.</a:t>
            </a:r>
          </a:p>
          <a:p>
            <a:pPr marL="342900" indent="-342900">
              <a:buFont typeface="Arial" panose="020B0604020202020204" pitchFamily="34" charset="0"/>
              <a:buChar char="•"/>
            </a:pPr>
            <a:endParaRPr lang="en-US" sz="2400" dirty="0"/>
          </a:p>
          <a:p>
            <a:pPr marL="0" indent="0">
              <a:buNone/>
            </a:pPr>
            <a:endParaRPr lang="en-US" sz="2400" dirty="0"/>
          </a:p>
        </p:txBody>
      </p:sp>
      <p:sp>
        <p:nvSpPr>
          <p:cNvPr id="15" name="文本框 28">
            <a:extLst>
              <a:ext uri="{FF2B5EF4-FFF2-40B4-BE49-F238E27FC236}">
                <a16:creationId xmlns:a16="http://schemas.microsoft.com/office/drawing/2014/main" id="{3B9D5095-CB06-4DB3-0EF6-FCA889C6D80A}"/>
              </a:ext>
            </a:extLst>
          </p:cNvPr>
          <p:cNvSpPr txBox="1"/>
          <p:nvPr/>
        </p:nvSpPr>
        <p:spPr>
          <a:xfrm>
            <a:off x="247882" y="275591"/>
            <a:ext cx="3744912" cy="398780"/>
          </a:xfrm>
          <a:prstGeom prst="rect">
            <a:avLst/>
          </a:prstGeom>
          <a:noFill/>
          <a:ln w="9525">
            <a:noFill/>
          </a:ln>
        </p:spPr>
        <p:txBody>
          <a:bodyPr anchor="t">
            <a:spAutoFit/>
          </a:bodyPr>
          <a:lstStyle/>
          <a:p>
            <a:pPr>
              <a:buFont typeface="Arial" panose="020B0604020202020204" pitchFamily="34" charset="0"/>
            </a:pPr>
            <a:r>
              <a:rPr lang="en-US" altLang="zh-CN" sz="2000" dirty="0">
                <a:solidFill>
                  <a:srgbClr val="404040"/>
                </a:solidFill>
                <a:ea typeface="Calibri" panose="020F0502020204030204" pitchFamily="34" charset="0"/>
              </a:rPr>
              <a:t>Project Tracker</a:t>
            </a:r>
            <a:endParaRPr lang="zh-CN" altLang="en-US" sz="2000" dirty="0">
              <a:solidFill>
                <a:srgbClr val="404040"/>
              </a:solidFill>
              <a:ea typeface="Calibri" panose="020F0502020204030204" pitchFamily="34" charset="0"/>
            </a:endParaRPr>
          </a:p>
        </p:txBody>
      </p:sp>
    </p:spTree>
    <p:extLst>
      <p:ext uri="{BB962C8B-B14F-4D97-AF65-F5344CB8AC3E}">
        <p14:creationId xmlns:p14="http://schemas.microsoft.com/office/powerpoint/2010/main" val="2965482799"/>
      </p:ext>
    </p:extLst>
  </p:cSld>
  <p:clrMapOvr>
    <a:masterClrMapping/>
  </p:clrMapOvr>
  <p:transition spd="slow">
    <p:wip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D46BDA9A-CFCF-B7CB-4753-B5F12228293F}"/>
              </a:ext>
            </a:extLst>
          </p:cNvPr>
          <p:cNvPicPr>
            <a:picLocks noChangeAspect="1"/>
          </p:cNvPicPr>
          <p:nvPr/>
        </p:nvPicPr>
        <p:blipFill>
          <a:blip r:embed="rId2">
            <a:alphaModFix amt="40000"/>
          </a:blip>
          <a:srcRect l="5727" r="16841" b="26530"/>
          <a:stretch>
            <a:fillRect/>
          </a:stretch>
        </p:blipFill>
        <p:spPr>
          <a:xfrm>
            <a:off x="0" y="16042"/>
            <a:ext cx="12192000" cy="6858000"/>
          </a:xfrm>
          <a:prstGeom prst="rect">
            <a:avLst/>
          </a:prstGeom>
          <a:noFill/>
          <a:ln w="9525">
            <a:noFill/>
          </a:ln>
        </p:spPr>
      </p:pic>
      <p:grpSp>
        <p:nvGrpSpPr>
          <p:cNvPr id="5" name="组合 1">
            <a:extLst>
              <a:ext uri="{FF2B5EF4-FFF2-40B4-BE49-F238E27FC236}">
                <a16:creationId xmlns:a16="http://schemas.microsoft.com/office/drawing/2014/main" id="{0838094C-1263-490C-B765-5D514DC0159E}"/>
              </a:ext>
            </a:extLst>
          </p:cNvPr>
          <p:cNvGrpSpPr/>
          <p:nvPr/>
        </p:nvGrpSpPr>
        <p:grpSpPr>
          <a:xfrm>
            <a:off x="211138" y="257175"/>
            <a:ext cx="558800" cy="463550"/>
            <a:chOff x="3448565" y="1912142"/>
            <a:chExt cx="4927433" cy="2485075"/>
          </a:xfrm>
        </p:grpSpPr>
        <p:cxnSp>
          <p:nvCxnSpPr>
            <p:cNvPr id="6" name="直接连接符 18">
              <a:extLst>
                <a:ext uri="{FF2B5EF4-FFF2-40B4-BE49-F238E27FC236}">
                  <a16:creationId xmlns:a16="http://schemas.microsoft.com/office/drawing/2014/main" id="{F8BBAC42-26F4-A97F-77D0-CB8E66028711}"/>
                </a:ext>
              </a:extLst>
            </p:cNvPr>
            <p:cNvCxnSpPr/>
            <p:nvPr/>
          </p:nvCxnSpPr>
          <p:spPr>
            <a:xfrm>
              <a:off x="3773726" y="1912142"/>
              <a:ext cx="0" cy="798197"/>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7" name="直接连接符 19">
              <a:extLst>
                <a:ext uri="{FF2B5EF4-FFF2-40B4-BE49-F238E27FC236}">
                  <a16:creationId xmlns:a16="http://schemas.microsoft.com/office/drawing/2014/main" id="{B85144B8-4A79-2C5A-8F0C-EB5E4DEA9FE5}"/>
                </a:ext>
              </a:extLst>
            </p:cNvPr>
            <p:cNvCxnSpPr/>
            <p:nvPr/>
          </p:nvCxnSpPr>
          <p:spPr>
            <a:xfrm>
              <a:off x="3772566" y="1912142"/>
              <a:ext cx="4603432"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8" name="直接连接符 20">
              <a:extLst>
                <a:ext uri="{FF2B5EF4-FFF2-40B4-BE49-F238E27FC236}">
                  <a16:creationId xmlns:a16="http://schemas.microsoft.com/office/drawing/2014/main" id="{35D86D22-B4ED-F37E-C233-F03462E30C21}"/>
                </a:ext>
              </a:extLst>
            </p:cNvPr>
            <p:cNvCxnSpPr/>
            <p:nvPr/>
          </p:nvCxnSpPr>
          <p:spPr>
            <a:xfrm>
              <a:off x="8364977" y="1912142"/>
              <a:ext cx="0" cy="386837"/>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22">
              <a:extLst>
                <a:ext uri="{FF2B5EF4-FFF2-40B4-BE49-F238E27FC236}">
                  <a16:creationId xmlns:a16="http://schemas.microsoft.com/office/drawing/2014/main" id="{847F631A-8339-2C90-AD19-6B420E4246AA}"/>
                </a:ext>
              </a:extLst>
            </p:cNvPr>
            <p:cNvCxnSpPr/>
            <p:nvPr/>
          </p:nvCxnSpPr>
          <p:spPr>
            <a:xfrm flipV="1">
              <a:off x="8362673" y="3976971"/>
              <a:ext cx="0" cy="420246"/>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23">
              <a:extLst>
                <a:ext uri="{FF2B5EF4-FFF2-40B4-BE49-F238E27FC236}">
                  <a16:creationId xmlns:a16="http://schemas.microsoft.com/office/drawing/2014/main" id="{79320D87-A079-1576-F01E-F3BC38366066}"/>
                </a:ext>
              </a:extLst>
            </p:cNvPr>
            <p:cNvCxnSpPr/>
            <p:nvPr/>
          </p:nvCxnSpPr>
          <p:spPr>
            <a:xfrm flipH="1" flipV="1">
              <a:off x="3814013" y="4397217"/>
              <a:ext cx="4549805"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24">
              <a:extLst>
                <a:ext uri="{FF2B5EF4-FFF2-40B4-BE49-F238E27FC236}">
                  <a16:creationId xmlns:a16="http://schemas.microsoft.com/office/drawing/2014/main" id="{A2DDEE80-C5BB-C110-3CE7-E07B18711D1B}"/>
                </a:ext>
              </a:extLst>
            </p:cNvPr>
            <p:cNvCxnSpPr/>
            <p:nvPr/>
          </p:nvCxnSpPr>
          <p:spPr>
            <a:xfrm flipH="1" flipV="1">
              <a:off x="3824904" y="3544871"/>
              <a:ext cx="0" cy="852346"/>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25">
              <a:extLst>
                <a:ext uri="{FF2B5EF4-FFF2-40B4-BE49-F238E27FC236}">
                  <a16:creationId xmlns:a16="http://schemas.microsoft.com/office/drawing/2014/main" id="{C7722863-4AB1-B630-56CC-FFC5FBE6A035}"/>
                </a:ext>
              </a:extLst>
            </p:cNvPr>
            <p:cNvCxnSpPr/>
            <p:nvPr/>
          </p:nvCxnSpPr>
          <p:spPr>
            <a:xfrm flipH="1">
              <a:off x="3448565" y="3544868"/>
              <a:ext cx="377483" cy="234209"/>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13" name="Text Box 1">
            <a:extLst>
              <a:ext uri="{FF2B5EF4-FFF2-40B4-BE49-F238E27FC236}">
                <a16:creationId xmlns:a16="http://schemas.microsoft.com/office/drawing/2014/main" id="{44AD2430-8A8C-094F-8707-1ADB8A3CDD32}"/>
              </a:ext>
            </a:extLst>
          </p:cNvPr>
          <p:cNvSpPr txBox="1"/>
          <p:nvPr/>
        </p:nvSpPr>
        <p:spPr>
          <a:xfrm>
            <a:off x="1457894" y="1094759"/>
            <a:ext cx="9168419" cy="584775"/>
          </a:xfrm>
          <a:prstGeom prst="rect">
            <a:avLst/>
          </a:prstGeom>
          <a:noFill/>
        </p:spPr>
        <p:txBody>
          <a:bodyPr wrap="square" rtlCol="0">
            <a:spAutoFit/>
          </a:bodyPr>
          <a:lstStyle/>
          <a:p>
            <a:pPr algn="ctr"/>
            <a:r>
              <a:rPr lang="en-US" sz="3200" b="1" dirty="0"/>
              <a:t>Projects Tab UI</a:t>
            </a:r>
          </a:p>
        </p:txBody>
      </p:sp>
      <p:sp>
        <p:nvSpPr>
          <p:cNvPr id="14" name="Text Box 2">
            <a:extLst>
              <a:ext uri="{FF2B5EF4-FFF2-40B4-BE49-F238E27FC236}">
                <a16:creationId xmlns:a16="http://schemas.microsoft.com/office/drawing/2014/main" id="{2D33A57B-FC6C-5DC1-2F18-4BEA80D024A6}"/>
              </a:ext>
            </a:extLst>
          </p:cNvPr>
          <p:cNvSpPr txBox="1"/>
          <p:nvPr/>
        </p:nvSpPr>
        <p:spPr>
          <a:xfrm>
            <a:off x="768428" y="1491901"/>
            <a:ext cx="10472660" cy="830997"/>
          </a:xfrm>
          <a:prstGeom prst="rect">
            <a:avLst/>
          </a:prstGeom>
          <a:noFill/>
        </p:spPr>
        <p:txBody>
          <a:bodyPr wrap="square" rtlCol="0">
            <a:spAutoFit/>
          </a:bodyPr>
          <a:lstStyle/>
          <a:p>
            <a:pPr marL="342900" indent="-342900">
              <a:buFont typeface="Arial" panose="020B0604020202020204" pitchFamily="34" charset="0"/>
              <a:buChar char="•"/>
            </a:pPr>
            <a:endParaRPr lang="en-US" sz="2400" dirty="0"/>
          </a:p>
          <a:p>
            <a:pPr marL="0" indent="0">
              <a:buNone/>
            </a:pPr>
            <a:endParaRPr lang="en-US" sz="2400" dirty="0"/>
          </a:p>
        </p:txBody>
      </p:sp>
      <p:sp>
        <p:nvSpPr>
          <p:cNvPr id="15" name="文本框 28">
            <a:extLst>
              <a:ext uri="{FF2B5EF4-FFF2-40B4-BE49-F238E27FC236}">
                <a16:creationId xmlns:a16="http://schemas.microsoft.com/office/drawing/2014/main" id="{55140B0B-20B2-9CEE-6C5D-ABEF92A6CF70}"/>
              </a:ext>
            </a:extLst>
          </p:cNvPr>
          <p:cNvSpPr txBox="1"/>
          <p:nvPr/>
        </p:nvSpPr>
        <p:spPr>
          <a:xfrm>
            <a:off x="247882" y="275591"/>
            <a:ext cx="3744912" cy="398780"/>
          </a:xfrm>
          <a:prstGeom prst="rect">
            <a:avLst/>
          </a:prstGeom>
          <a:noFill/>
          <a:ln w="9525">
            <a:noFill/>
          </a:ln>
        </p:spPr>
        <p:txBody>
          <a:bodyPr anchor="t">
            <a:spAutoFit/>
          </a:bodyPr>
          <a:lstStyle/>
          <a:p>
            <a:pPr>
              <a:buFont typeface="Arial" panose="020B0604020202020204" pitchFamily="34" charset="0"/>
            </a:pPr>
            <a:r>
              <a:rPr lang="en-US" altLang="zh-CN" sz="2000" dirty="0">
                <a:solidFill>
                  <a:srgbClr val="404040"/>
                </a:solidFill>
                <a:ea typeface="Calibri" panose="020F0502020204030204" pitchFamily="34" charset="0"/>
              </a:rPr>
              <a:t>Project Tracker</a:t>
            </a:r>
            <a:endParaRPr lang="zh-CN" altLang="en-US" sz="2000" dirty="0">
              <a:solidFill>
                <a:srgbClr val="404040"/>
              </a:solidFill>
              <a:ea typeface="Calibri" panose="020F0502020204030204" pitchFamily="34" charset="0"/>
            </a:endParaRPr>
          </a:p>
        </p:txBody>
      </p:sp>
      <p:pic>
        <p:nvPicPr>
          <p:cNvPr id="16" name="Picture 15">
            <a:extLst>
              <a:ext uri="{FF2B5EF4-FFF2-40B4-BE49-F238E27FC236}">
                <a16:creationId xmlns:a16="http://schemas.microsoft.com/office/drawing/2014/main" id="{AA6F29D1-F1AC-EECB-62D3-749F0D2C332C}"/>
              </a:ext>
            </a:extLst>
          </p:cNvPr>
          <p:cNvPicPr>
            <a:picLocks noChangeAspect="1"/>
          </p:cNvPicPr>
          <p:nvPr/>
        </p:nvPicPr>
        <p:blipFill>
          <a:blip r:embed="rId3"/>
          <a:stretch>
            <a:fillRect/>
          </a:stretch>
        </p:blipFill>
        <p:spPr>
          <a:xfrm>
            <a:off x="768427" y="2427652"/>
            <a:ext cx="10547354" cy="2280658"/>
          </a:xfrm>
          <a:prstGeom prst="rect">
            <a:avLst/>
          </a:prstGeom>
        </p:spPr>
      </p:pic>
    </p:spTree>
    <p:extLst>
      <p:ext uri="{BB962C8B-B14F-4D97-AF65-F5344CB8AC3E}">
        <p14:creationId xmlns:p14="http://schemas.microsoft.com/office/powerpoint/2010/main" val="1204342578"/>
      </p:ext>
    </p:extLst>
  </p:cSld>
  <p:clrMapOvr>
    <a:masterClrMapping/>
  </p:clrMapOvr>
  <p:transition spd="slow">
    <p:wip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BD1999EB-3E78-BCC8-F60A-CB7D422456AD}"/>
              </a:ext>
            </a:extLst>
          </p:cNvPr>
          <p:cNvPicPr>
            <a:picLocks noChangeAspect="1"/>
          </p:cNvPicPr>
          <p:nvPr/>
        </p:nvPicPr>
        <p:blipFill>
          <a:blip r:embed="rId2">
            <a:alphaModFix amt="40000"/>
          </a:blip>
          <a:srcRect l="5727" r="16841" b="26530"/>
          <a:stretch>
            <a:fillRect/>
          </a:stretch>
        </p:blipFill>
        <p:spPr>
          <a:xfrm>
            <a:off x="0" y="0"/>
            <a:ext cx="12192000" cy="6858000"/>
          </a:xfrm>
          <a:prstGeom prst="rect">
            <a:avLst/>
          </a:prstGeom>
          <a:noFill/>
          <a:ln w="9525">
            <a:noFill/>
          </a:ln>
        </p:spPr>
      </p:pic>
      <p:grpSp>
        <p:nvGrpSpPr>
          <p:cNvPr id="5" name="组合 1">
            <a:extLst>
              <a:ext uri="{FF2B5EF4-FFF2-40B4-BE49-F238E27FC236}">
                <a16:creationId xmlns:a16="http://schemas.microsoft.com/office/drawing/2014/main" id="{022B72AB-0008-D746-2D4B-2200326D2B6C}"/>
              </a:ext>
            </a:extLst>
          </p:cNvPr>
          <p:cNvGrpSpPr/>
          <p:nvPr/>
        </p:nvGrpSpPr>
        <p:grpSpPr>
          <a:xfrm>
            <a:off x="3268615" y="257176"/>
            <a:ext cx="4927433" cy="463551"/>
            <a:chOff x="3448565" y="1912142"/>
            <a:chExt cx="4927433" cy="2485075"/>
          </a:xfrm>
        </p:grpSpPr>
        <p:cxnSp>
          <p:nvCxnSpPr>
            <p:cNvPr id="6" name="直接连接符 18">
              <a:extLst>
                <a:ext uri="{FF2B5EF4-FFF2-40B4-BE49-F238E27FC236}">
                  <a16:creationId xmlns:a16="http://schemas.microsoft.com/office/drawing/2014/main" id="{A5EEEEC2-2830-1CC3-6287-252C79068FF0}"/>
                </a:ext>
              </a:extLst>
            </p:cNvPr>
            <p:cNvCxnSpPr/>
            <p:nvPr/>
          </p:nvCxnSpPr>
          <p:spPr>
            <a:xfrm>
              <a:off x="3773726" y="1912142"/>
              <a:ext cx="0" cy="798197"/>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7" name="直接连接符 19">
              <a:extLst>
                <a:ext uri="{FF2B5EF4-FFF2-40B4-BE49-F238E27FC236}">
                  <a16:creationId xmlns:a16="http://schemas.microsoft.com/office/drawing/2014/main" id="{362AD2E4-A581-5EF1-DD3C-0947063990E9}"/>
                </a:ext>
              </a:extLst>
            </p:cNvPr>
            <p:cNvCxnSpPr/>
            <p:nvPr/>
          </p:nvCxnSpPr>
          <p:spPr>
            <a:xfrm>
              <a:off x="3772566" y="1912142"/>
              <a:ext cx="4603432"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8" name="直接连接符 20">
              <a:extLst>
                <a:ext uri="{FF2B5EF4-FFF2-40B4-BE49-F238E27FC236}">
                  <a16:creationId xmlns:a16="http://schemas.microsoft.com/office/drawing/2014/main" id="{7289FAEA-EB83-636D-FA4E-4C0F4BCE92A7}"/>
                </a:ext>
              </a:extLst>
            </p:cNvPr>
            <p:cNvCxnSpPr/>
            <p:nvPr/>
          </p:nvCxnSpPr>
          <p:spPr>
            <a:xfrm>
              <a:off x="8364977" y="1912142"/>
              <a:ext cx="0" cy="386837"/>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22">
              <a:extLst>
                <a:ext uri="{FF2B5EF4-FFF2-40B4-BE49-F238E27FC236}">
                  <a16:creationId xmlns:a16="http://schemas.microsoft.com/office/drawing/2014/main" id="{18486CF2-4545-1451-DD1E-A7ACA633B7F0}"/>
                </a:ext>
              </a:extLst>
            </p:cNvPr>
            <p:cNvCxnSpPr/>
            <p:nvPr/>
          </p:nvCxnSpPr>
          <p:spPr>
            <a:xfrm flipV="1">
              <a:off x="8362673" y="3976971"/>
              <a:ext cx="0" cy="420246"/>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23">
              <a:extLst>
                <a:ext uri="{FF2B5EF4-FFF2-40B4-BE49-F238E27FC236}">
                  <a16:creationId xmlns:a16="http://schemas.microsoft.com/office/drawing/2014/main" id="{2B8DB454-CD16-3442-8A08-F375E29B8D86}"/>
                </a:ext>
              </a:extLst>
            </p:cNvPr>
            <p:cNvCxnSpPr/>
            <p:nvPr/>
          </p:nvCxnSpPr>
          <p:spPr>
            <a:xfrm flipH="1" flipV="1">
              <a:off x="3814013" y="4397217"/>
              <a:ext cx="4549805"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24">
              <a:extLst>
                <a:ext uri="{FF2B5EF4-FFF2-40B4-BE49-F238E27FC236}">
                  <a16:creationId xmlns:a16="http://schemas.microsoft.com/office/drawing/2014/main" id="{D0370CDA-9F9D-FAB6-AB34-32568CCB0CB5}"/>
                </a:ext>
              </a:extLst>
            </p:cNvPr>
            <p:cNvCxnSpPr/>
            <p:nvPr/>
          </p:nvCxnSpPr>
          <p:spPr>
            <a:xfrm flipH="1" flipV="1">
              <a:off x="3824904" y="3544871"/>
              <a:ext cx="0" cy="852346"/>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25">
              <a:extLst>
                <a:ext uri="{FF2B5EF4-FFF2-40B4-BE49-F238E27FC236}">
                  <a16:creationId xmlns:a16="http://schemas.microsoft.com/office/drawing/2014/main" id="{67E8593C-8C6C-DA37-00B6-60138103390C}"/>
                </a:ext>
              </a:extLst>
            </p:cNvPr>
            <p:cNvCxnSpPr/>
            <p:nvPr/>
          </p:nvCxnSpPr>
          <p:spPr>
            <a:xfrm flipH="1">
              <a:off x="3448565" y="3544868"/>
              <a:ext cx="377483" cy="234209"/>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13" name="Text Box 1">
            <a:extLst>
              <a:ext uri="{FF2B5EF4-FFF2-40B4-BE49-F238E27FC236}">
                <a16:creationId xmlns:a16="http://schemas.microsoft.com/office/drawing/2014/main" id="{07944917-76F4-A9B5-F801-DD29137B5897}"/>
              </a:ext>
            </a:extLst>
          </p:cNvPr>
          <p:cNvSpPr txBox="1"/>
          <p:nvPr/>
        </p:nvSpPr>
        <p:spPr>
          <a:xfrm>
            <a:off x="4635633" y="151151"/>
            <a:ext cx="9168419" cy="523220"/>
          </a:xfrm>
          <a:prstGeom prst="rect">
            <a:avLst/>
          </a:prstGeom>
          <a:noFill/>
        </p:spPr>
        <p:txBody>
          <a:bodyPr wrap="square" rtlCol="0">
            <a:spAutoFit/>
          </a:bodyPr>
          <a:lstStyle/>
          <a:p>
            <a:r>
              <a:rPr lang="en-US" sz="2800" b="1"/>
              <a:t>Code Snippet</a:t>
            </a:r>
            <a:endParaRPr lang="en-US" sz="2800" b="1" dirty="0"/>
          </a:p>
        </p:txBody>
      </p:sp>
      <p:sp>
        <p:nvSpPr>
          <p:cNvPr id="14" name="Text Box 2">
            <a:extLst>
              <a:ext uri="{FF2B5EF4-FFF2-40B4-BE49-F238E27FC236}">
                <a16:creationId xmlns:a16="http://schemas.microsoft.com/office/drawing/2014/main" id="{EE81E048-1C11-0D56-B212-4465F46D00DF}"/>
              </a:ext>
            </a:extLst>
          </p:cNvPr>
          <p:cNvSpPr txBox="1"/>
          <p:nvPr/>
        </p:nvSpPr>
        <p:spPr>
          <a:xfrm>
            <a:off x="768428" y="1491901"/>
            <a:ext cx="10472660" cy="830997"/>
          </a:xfrm>
          <a:prstGeom prst="rect">
            <a:avLst/>
          </a:prstGeom>
          <a:noFill/>
        </p:spPr>
        <p:txBody>
          <a:bodyPr wrap="square" rtlCol="0">
            <a:spAutoFit/>
          </a:bodyPr>
          <a:lstStyle/>
          <a:p>
            <a:pPr marL="342900" indent="-342900">
              <a:buFont typeface="Arial" panose="020B0604020202020204" pitchFamily="34" charset="0"/>
              <a:buChar char="•"/>
            </a:pPr>
            <a:endParaRPr lang="en-US" sz="2400"/>
          </a:p>
          <a:p>
            <a:pPr marL="0" indent="0">
              <a:buNone/>
            </a:pPr>
            <a:endParaRPr lang="en-US" sz="2400" dirty="0"/>
          </a:p>
        </p:txBody>
      </p:sp>
      <p:sp>
        <p:nvSpPr>
          <p:cNvPr id="15" name="文本框 28">
            <a:extLst>
              <a:ext uri="{FF2B5EF4-FFF2-40B4-BE49-F238E27FC236}">
                <a16:creationId xmlns:a16="http://schemas.microsoft.com/office/drawing/2014/main" id="{4534F6E0-1B53-11D6-67E8-40349FB5220D}"/>
              </a:ext>
            </a:extLst>
          </p:cNvPr>
          <p:cNvSpPr txBox="1"/>
          <p:nvPr/>
        </p:nvSpPr>
        <p:spPr>
          <a:xfrm>
            <a:off x="247882" y="275591"/>
            <a:ext cx="3744912" cy="398780"/>
          </a:xfrm>
          <a:prstGeom prst="rect">
            <a:avLst/>
          </a:prstGeom>
          <a:noFill/>
          <a:ln w="9525">
            <a:noFill/>
          </a:ln>
        </p:spPr>
        <p:txBody>
          <a:bodyPr anchor="t">
            <a:spAutoFit/>
          </a:bodyPr>
          <a:lstStyle/>
          <a:p>
            <a:pPr>
              <a:buFont typeface="Arial" panose="020B0604020202020204" pitchFamily="34" charset="0"/>
            </a:pPr>
            <a:r>
              <a:rPr lang="en-US" altLang="zh-CN" sz="2000">
                <a:solidFill>
                  <a:srgbClr val="404040"/>
                </a:solidFill>
                <a:ea typeface="Calibri" panose="020F0502020204030204" pitchFamily="34" charset="0"/>
              </a:rPr>
              <a:t>Project Tracker</a:t>
            </a:r>
            <a:endParaRPr lang="zh-CN" altLang="en-US" sz="2000" dirty="0">
              <a:solidFill>
                <a:srgbClr val="404040"/>
              </a:solidFill>
              <a:ea typeface="Calibri" panose="020F0502020204030204" pitchFamily="34" charset="0"/>
            </a:endParaRPr>
          </a:p>
        </p:txBody>
      </p:sp>
      <p:pic>
        <p:nvPicPr>
          <p:cNvPr id="16" name="Picture 15">
            <a:extLst>
              <a:ext uri="{FF2B5EF4-FFF2-40B4-BE49-F238E27FC236}">
                <a16:creationId xmlns:a16="http://schemas.microsoft.com/office/drawing/2014/main" id="{6D555298-1392-8B06-1212-45E1687C5E62}"/>
              </a:ext>
            </a:extLst>
          </p:cNvPr>
          <p:cNvPicPr>
            <a:picLocks noChangeAspect="1"/>
          </p:cNvPicPr>
          <p:nvPr/>
        </p:nvPicPr>
        <p:blipFill>
          <a:blip r:embed="rId3"/>
          <a:stretch>
            <a:fillRect/>
          </a:stretch>
        </p:blipFill>
        <p:spPr>
          <a:xfrm>
            <a:off x="211138" y="967799"/>
            <a:ext cx="5884862" cy="3845502"/>
          </a:xfrm>
          <a:prstGeom prst="rect">
            <a:avLst/>
          </a:prstGeom>
        </p:spPr>
      </p:pic>
      <p:pic>
        <p:nvPicPr>
          <p:cNvPr id="17" name="Content Placeholder 6">
            <a:extLst>
              <a:ext uri="{FF2B5EF4-FFF2-40B4-BE49-F238E27FC236}">
                <a16:creationId xmlns:a16="http://schemas.microsoft.com/office/drawing/2014/main" id="{808B1482-0350-D943-6CCF-5747BF467F7E}"/>
              </a:ext>
            </a:extLst>
          </p:cNvPr>
          <p:cNvPicPr>
            <a:picLocks noChangeAspect="1"/>
          </p:cNvPicPr>
          <p:nvPr/>
        </p:nvPicPr>
        <p:blipFill>
          <a:blip r:embed="rId4"/>
          <a:stretch>
            <a:fillRect/>
          </a:stretch>
        </p:blipFill>
        <p:spPr>
          <a:xfrm>
            <a:off x="6096000" y="967798"/>
            <a:ext cx="5858641" cy="3802141"/>
          </a:xfrm>
          <a:prstGeom prst="rect">
            <a:avLst/>
          </a:prstGeom>
          <a:noFill/>
          <a:ln w="9525">
            <a:noFill/>
          </a:ln>
        </p:spPr>
      </p:pic>
      <p:pic>
        <p:nvPicPr>
          <p:cNvPr id="18" name="Picture 17">
            <a:extLst>
              <a:ext uri="{FF2B5EF4-FFF2-40B4-BE49-F238E27FC236}">
                <a16:creationId xmlns:a16="http://schemas.microsoft.com/office/drawing/2014/main" id="{4CE3698F-69E2-A850-7E91-33A48509E6E8}"/>
              </a:ext>
            </a:extLst>
          </p:cNvPr>
          <p:cNvPicPr>
            <a:picLocks noChangeAspect="1"/>
          </p:cNvPicPr>
          <p:nvPr/>
        </p:nvPicPr>
        <p:blipFill>
          <a:blip r:embed="rId5"/>
          <a:stretch>
            <a:fillRect/>
          </a:stretch>
        </p:blipFill>
        <p:spPr>
          <a:xfrm>
            <a:off x="211138" y="4769939"/>
            <a:ext cx="6747406" cy="2088061"/>
          </a:xfrm>
          <a:prstGeom prst="rect">
            <a:avLst/>
          </a:prstGeom>
        </p:spPr>
      </p:pic>
      <p:pic>
        <p:nvPicPr>
          <p:cNvPr id="19" name="Picture 18">
            <a:extLst>
              <a:ext uri="{FF2B5EF4-FFF2-40B4-BE49-F238E27FC236}">
                <a16:creationId xmlns:a16="http://schemas.microsoft.com/office/drawing/2014/main" id="{9F624F1E-D47F-59A2-1A38-1D5999AA4D15}"/>
              </a:ext>
            </a:extLst>
          </p:cNvPr>
          <p:cNvPicPr>
            <a:picLocks noChangeAspect="1"/>
          </p:cNvPicPr>
          <p:nvPr/>
        </p:nvPicPr>
        <p:blipFill>
          <a:blip r:embed="rId6"/>
          <a:stretch>
            <a:fillRect/>
          </a:stretch>
        </p:blipFill>
        <p:spPr>
          <a:xfrm>
            <a:off x="9137044" y="3055859"/>
            <a:ext cx="2817597" cy="3802141"/>
          </a:xfrm>
          <a:prstGeom prst="rect">
            <a:avLst/>
          </a:prstGeom>
        </p:spPr>
      </p:pic>
    </p:spTree>
    <p:extLst>
      <p:ext uri="{BB962C8B-B14F-4D97-AF65-F5344CB8AC3E}">
        <p14:creationId xmlns:p14="http://schemas.microsoft.com/office/powerpoint/2010/main" val="2194437564"/>
      </p:ext>
    </p:extLst>
  </p:cSld>
  <p:clrMapOvr>
    <a:masterClrMapping/>
  </p:clrMapOvr>
  <p:transition spd="slow">
    <p:wip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4BAAB325-7629-6AC8-2315-3BC0C120D4A4}"/>
              </a:ext>
            </a:extLst>
          </p:cNvPr>
          <p:cNvPicPr>
            <a:picLocks noChangeAspect="1"/>
          </p:cNvPicPr>
          <p:nvPr/>
        </p:nvPicPr>
        <p:blipFill>
          <a:blip r:embed="rId2">
            <a:alphaModFix amt="40000"/>
          </a:blip>
          <a:srcRect l="5727" r="16841" b="26530"/>
          <a:stretch>
            <a:fillRect/>
          </a:stretch>
        </p:blipFill>
        <p:spPr>
          <a:xfrm>
            <a:off x="0" y="0"/>
            <a:ext cx="12192000" cy="6858000"/>
          </a:xfrm>
          <a:prstGeom prst="rect">
            <a:avLst/>
          </a:prstGeom>
          <a:noFill/>
          <a:ln w="9525">
            <a:noFill/>
          </a:ln>
        </p:spPr>
      </p:pic>
      <p:grpSp>
        <p:nvGrpSpPr>
          <p:cNvPr id="5" name="组合 1">
            <a:extLst>
              <a:ext uri="{FF2B5EF4-FFF2-40B4-BE49-F238E27FC236}">
                <a16:creationId xmlns:a16="http://schemas.microsoft.com/office/drawing/2014/main" id="{63C26640-EF77-95C1-8B23-5F349587F2DC}"/>
              </a:ext>
            </a:extLst>
          </p:cNvPr>
          <p:cNvGrpSpPr/>
          <p:nvPr/>
        </p:nvGrpSpPr>
        <p:grpSpPr>
          <a:xfrm>
            <a:off x="211138" y="257175"/>
            <a:ext cx="558800" cy="463550"/>
            <a:chOff x="3448565" y="1912142"/>
            <a:chExt cx="4927433" cy="2485075"/>
          </a:xfrm>
        </p:grpSpPr>
        <p:cxnSp>
          <p:nvCxnSpPr>
            <p:cNvPr id="6" name="直接连接符 18">
              <a:extLst>
                <a:ext uri="{FF2B5EF4-FFF2-40B4-BE49-F238E27FC236}">
                  <a16:creationId xmlns:a16="http://schemas.microsoft.com/office/drawing/2014/main" id="{D377878D-18D6-6A86-2D1E-4E9F73B7AC10}"/>
                </a:ext>
              </a:extLst>
            </p:cNvPr>
            <p:cNvCxnSpPr/>
            <p:nvPr/>
          </p:nvCxnSpPr>
          <p:spPr>
            <a:xfrm>
              <a:off x="3773726" y="1912142"/>
              <a:ext cx="0" cy="798197"/>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7" name="直接连接符 19">
              <a:extLst>
                <a:ext uri="{FF2B5EF4-FFF2-40B4-BE49-F238E27FC236}">
                  <a16:creationId xmlns:a16="http://schemas.microsoft.com/office/drawing/2014/main" id="{15A30A67-3A5F-B7E5-DD14-E7C70326BB21}"/>
                </a:ext>
              </a:extLst>
            </p:cNvPr>
            <p:cNvCxnSpPr/>
            <p:nvPr/>
          </p:nvCxnSpPr>
          <p:spPr>
            <a:xfrm>
              <a:off x="3772566" y="1912142"/>
              <a:ext cx="4603432"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8" name="直接连接符 20">
              <a:extLst>
                <a:ext uri="{FF2B5EF4-FFF2-40B4-BE49-F238E27FC236}">
                  <a16:creationId xmlns:a16="http://schemas.microsoft.com/office/drawing/2014/main" id="{E02C53C7-E5F1-4C1D-4751-5C64ECD4E18D}"/>
                </a:ext>
              </a:extLst>
            </p:cNvPr>
            <p:cNvCxnSpPr/>
            <p:nvPr/>
          </p:nvCxnSpPr>
          <p:spPr>
            <a:xfrm>
              <a:off x="8364977" y="1912142"/>
              <a:ext cx="0" cy="386837"/>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22">
              <a:extLst>
                <a:ext uri="{FF2B5EF4-FFF2-40B4-BE49-F238E27FC236}">
                  <a16:creationId xmlns:a16="http://schemas.microsoft.com/office/drawing/2014/main" id="{9BEE6639-DF1D-91CB-CA53-6AD7D92A4270}"/>
                </a:ext>
              </a:extLst>
            </p:cNvPr>
            <p:cNvCxnSpPr/>
            <p:nvPr/>
          </p:nvCxnSpPr>
          <p:spPr>
            <a:xfrm flipV="1">
              <a:off x="8362673" y="3976971"/>
              <a:ext cx="0" cy="420246"/>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23">
              <a:extLst>
                <a:ext uri="{FF2B5EF4-FFF2-40B4-BE49-F238E27FC236}">
                  <a16:creationId xmlns:a16="http://schemas.microsoft.com/office/drawing/2014/main" id="{CE828550-48F4-B211-245A-FD1FA1A3EC12}"/>
                </a:ext>
              </a:extLst>
            </p:cNvPr>
            <p:cNvCxnSpPr/>
            <p:nvPr/>
          </p:nvCxnSpPr>
          <p:spPr>
            <a:xfrm flipH="1" flipV="1">
              <a:off x="3814013" y="4397217"/>
              <a:ext cx="4549805"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24">
              <a:extLst>
                <a:ext uri="{FF2B5EF4-FFF2-40B4-BE49-F238E27FC236}">
                  <a16:creationId xmlns:a16="http://schemas.microsoft.com/office/drawing/2014/main" id="{D15DC015-CED1-ED35-D3B6-88BFB2225E10}"/>
                </a:ext>
              </a:extLst>
            </p:cNvPr>
            <p:cNvCxnSpPr/>
            <p:nvPr/>
          </p:nvCxnSpPr>
          <p:spPr>
            <a:xfrm flipH="1" flipV="1">
              <a:off x="3824904" y="3544871"/>
              <a:ext cx="0" cy="852346"/>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25">
              <a:extLst>
                <a:ext uri="{FF2B5EF4-FFF2-40B4-BE49-F238E27FC236}">
                  <a16:creationId xmlns:a16="http://schemas.microsoft.com/office/drawing/2014/main" id="{5A305513-1393-243B-EFCB-9A02628D513A}"/>
                </a:ext>
              </a:extLst>
            </p:cNvPr>
            <p:cNvCxnSpPr/>
            <p:nvPr/>
          </p:nvCxnSpPr>
          <p:spPr>
            <a:xfrm flipH="1">
              <a:off x="3448565" y="3544868"/>
              <a:ext cx="377483" cy="234209"/>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13" name="Text Box 1">
            <a:extLst>
              <a:ext uri="{FF2B5EF4-FFF2-40B4-BE49-F238E27FC236}">
                <a16:creationId xmlns:a16="http://schemas.microsoft.com/office/drawing/2014/main" id="{1F305EF8-0FF6-19AF-2DB5-40AD83FE3582}"/>
              </a:ext>
            </a:extLst>
          </p:cNvPr>
          <p:cNvSpPr txBox="1"/>
          <p:nvPr/>
        </p:nvSpPr>
        <p:spPr>
          <a:xfrm>
            <a:off x="1420548" y="168377"/>
            <a:ext cx="9168419" cy="461665"/>
          </a:xfrm>
          <a:prstGeom prst="rect">
            <a:avLst/>
          </a:prstGeom>
          <a:noFill/>
        </p:spPr>
        <p:txBody>
          <a:bodyPr wrap="square" rtlCol="0">
            <a:spAutoFit/>
          </a:bodyPr>
          <a:lstStyle/>
          <a:p>
            <a:pPr algn="ctr"/>
            <a:r>
              <a:rPr lang="en-US" sz="2400" b="1" dirty="0"/>
              <a:t>Database Schema</a:t>
            </a:r>
          </a:p>
        </p:txBody>
      </p:sp>
      <p:sp>
        <p:nvSpPr>
          <p:cNvPr id="14" name="Text Box 2">
            <a:extLst>
              <a:ext uri="{FF2B5EF4-FFF2-40B4-BE49-F238E27FC236}">
                <a16:creationId xmlns:a16="http://schemas.microsoft.com/office/drawing/2014/main" id="{214C00CE-A0EE-9352-BA3C-7B37A92D8521}"/>
              </a:ext>
            </a:extLst>
          </p:cNvPr>
          <p:cNvSpPr txBox="1"/>
          <p:nvPr/>
        </p:nvSpPr>
        <p:spPr>
          <a:xfrm>
            <a:off x="768428" y="1491901"/>
            <a:ext cx="10472660" cy="830997"/>
          </a:xfrm>
          <a:prstGeom prst="rect">
            <a:avLst/>
          </a:prstGeom>
          <a:noFill/>
        </p:spPr>
        <p:txBody>
          <a:bodyPr wrap="square" rtlCol="0">
            <a:spAutoFit/>
          </a:bodyPr>
          <a:lstStyle/>
          <a:p>
            <a:pPr marL="342900" indent="-342900">
              <a:buFont typeface="Arial" panose="020B0604020202020204" pitchFamily="34" charset="0"/>
              <a:buChar char="•"/>
            </a:pPr>
            <a:endParaRPr lang="en-US" sz="2400" dirty="0"/>
          </a:p>
          <a:p>
            <a:pPr marL="0" indent="0">
              <a:buNone/>
            </a:pPr>
            <a:endParaRPr lang="en-US" sz="2400" dirty="0"/>
          </a:p>
        </p:txBody>
      </p:sp>
      <p:sp>
        <p:nvSpPr>
          <p:cNvPr id="15" name="文本框 28">
            <a:extLst>
              <a:ext uri="{FF2B5EF4-FFF2-40B4-BE49-F238E27FC236}">
                <a16:creationId xmlns:a16="http://schemas.microsoft.com/office/drawing/2014/main" id="{D7E8FDBD-FD29-56BC-0B13-556A8E9094D7}"/>
              </a:ext>
            </a:extLst>
          </p:cNvPr>
          <p:cNvSpPr txBox="1"/>
          <p:nvPr/>
        </p:nvSpPr>
        <p:spPr>
          <a:xfrm>
            <a:off x="247882" y="275591"/>
            <a:ext cx="3744912" cy="398780"/>
          </a:xfrm>
          <a:prstGeom prst="rect">
            <a:avLst/>
          </a:prstGeom>
          <a:noFill/>
          <a:ln w="9525">
            <a:noFill/>
          </a:ln>
        </p:spPr>
        <p:txBody>
          <a:bodyPr anchor="t">
            <a:spAutoFit/>
          </a:bodyPr>
          <a:lstStyle/>
          <a:p>
            <a:pPr>
              <a:buFont typeface="Arial" panose="020B0604020202020204" pitchFamily="34" charset="0"/>
            </a:pPr>
            <a:r>
              <a:rPr lang="en-US" altLang="zh-CN" sz="2000" dirty="0">
                <a:solidFill>
                  <a:srgbClr val="404040"/>
                </a:solidFill>
                <a:ea typeface="Calibri" panose="020F0502020204030204" pitchFamily="34" charset="0"/>
              </a:rPr>
              <a:t>Project Tracker</a:t>
            </a:r>
            <a:endParaRPr lang="zh-CN" altLang="en-US" sz="2000" dirty="0">
              <a:solidFill>
                <a:srgbClr val="404040"/>
              </a:solidFill>
              <a:ea typeface="Calibri" panose="020F0502020204030204" pitchFamily="34" charset="0"/>
            </a:endParaRPr>
          </a:p>
        </p:txBody>
      </p:sp>
      <p:pic>
        <p:nvPicPr>
          <p:cNvPr id="16" name="Picture 15">
            <a:extLst>
              <a:ext uri="{FF2B5EF4-FFF2-40B4-BE49-F238E27FC236}">
                <a16:creationId xmlns:a16="http://schemas.microsoft.com/office/drawing/2014/main" id="{D21493C2-1648-FEAA-79AE-EBA7BFE6E128}"/>
              </a:ext>
            </a:extLst>
          </p:cNvPr>
          <p:cNvPicPr>
            <a:picLocks noChangeAspect="1"/>
          </p:cNvPicPr>
          <p:nvPr/>
        </p:nvPicPr>
        <p:blipFill>
          <a:blip r:embed="rId3"/>
          <a:stretch>
            <a:fillRect/>
          </a:stretch>
        </p:blipFill>
        <p:spPr>
          <a:xfrm>
            <a:off x="0" y="681485"/>
            <a:ext cx="12192000" cy="2352957"/>
          </a:xfrm>
          <a:prstGeom prst="rect">
            <a:avLst/>
          </a:prstGeom>
        </p:spPr>
      </p:pic>
      <p:pic>
        <p:nvPicPr>
          <p:cNvPr id="17" name="Content Placeholder 4">
            <a:extLst>
              <a:ext uri="{FF2B5EF4-FFF2-40B4-BE49-F238E27FC236}">
                <a16:creationId xmlns:a16="http://schemas.microsoft.com/office/drawing/2014/main" id="{7B4D4648-2090-6296-5B1C-7A526B21B0AA}"/>
              </a:ext>
            </a:extLst>
          </p:cNvPr>
          <p:cNvPicPr>
            <a:picLocks noChangeAspect="1"/>
          </p:cNvPicPr>
          <p:nvPr/>
        </p:nvPicPr>
        <p:blipFill>
          <a:blip r:embed="rId4"/>
          <a:stretch>
            <a:fillRect/>
          </a:stretch>
        </p:blipFill>
        <p:spPr>
          <a:xfrm>
            <a:off x="0" y="3034442"/>
            <a:ext cx="5374105" cy="3769439"/>
          </a:xfrm>
          <a:prstGeom prst="rect">
            <a:avLst/>
          </a:prstGeom>
          <a:noFill/>
          <a:ln w="9525">
            <a:noFill/>
          </a:ln>
        </p:spPr>
      </p:pic>
      <p:pic>
        <p:nvPicPr>
          <p:cNvPr id="18" name="Picture 17">
            <a:extLst>
              <a:ext uri="{FF2B5EF4-FFF2-40B4-BE49-F238E27FC236}">
                <a16:creationId xmlns:a16="http://schemas.microsoft.com/office/drawing/2014/main" id="{29A6C234-4978-A08C-45ED-19604F3FA2B9}"/>
              </a:ext>
            </a:extLst>
          </p:cNvPr>
          <p:cNvPicPr>
            <a:picLocks noChangeAspect="1"/>
          </p:cNvPicPr>
          <p:nvPr/>
        </p:nvPicPr>
        <p:blipFill>
          <a:blip r:embed="rId5"/>
          <a:stretch>
            <a:fillRect/>
          </a:stretch>
        </p:blipFill>
        <p:spPr>
          <a:xfrm>
            <a:off x="6572484" y="3001865"/>
            <a:ext cx="5230740" cy="3854016"/>
          </a:xfrm>
          <a:prstGeom prst="rect">
            <a:avLst/>
          </a:prstGeom>
        </p:spPr>
      </p:pic>
    </p:spTree>
    <p:extLst>
      <p:ext uri="{BB962C8B-B14F-4D97-AF65-F5344CB8AC3E}">
        <p14:creationId xmlns:p14="http://schemas.microsoft.com/office/powerpoint/2010/main" val="322204250"/>
      </p:ext>
    </p:extLst>
  </p:cSld>
  <p:clrMapOvr>
    <a:masterClrMapping/>
  </p:clrMapOvr>
  <p:transition spd="slow">
    <p:wip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8CBE5426-51D2-FE7E-0185-35ECBE2737E9}"/>
              </a:ext>
            </a:extLst>
          </p:cNvPr>
          <p:cNvPicPr>
            <a:picLocks noChangeAspect="1"/>
          </p:cNvPicPr>
          <p:nvPr/>
        </p:nvPicPr>
        <p:blipFill>
          <a:blip r:embed="rId2">
            <a:alphaModFix amt="40000"/>
          </a:blip>
          <a:srcRect l="5727" r="16841" b="26530"/>
          <a:stretch>
            <a:fillRect/>
          </a:stretch>
        </p:blipFill>
        <p:spPr>
          <a:xfrm>
            <a:off x="0" y="16042"/>
            <a:ext cx="12192000" cy="6858000"/>
          </a:xfrm>
          <a:prstGeom prst="rect">
            <a:avLst/>
          </a:prstGeom>
          <a:noFill/>
          <a:ln w="9525">
            <a:noFill/>
          </a:ln>
        </p:spPr>
      </p:pic>
      <p:grpSp>
        <p:nvGrpSpPr>
          <p:cNvPr id="5" name="组合 1">
            <a:extLst>
              <a:ext uri="{FF2B5EF4-FFF2-40B4-BE49-F238E27FC236}">
                <a16:creationId xmlns:a16="http://schemas.microsoft.com/office/drawing/2014/main" id="{0EA95C46-F462-B5F1-9E2A-81E4AEAB5835}"/>
              </a:ext>
            </a:extLst>
          </p:cNvPr>
          <p:cNvGrpSpPr/>
          <p:nvPr/>
        </p:nvGrpSpPr>
        <p:grpSpPr>
          <a:xfrm>
            <a:off x="211138" y="257175"/>
            <a:ext cx="558800" cy="463550"/>
            <a:chOff x="3448565" y="1912142"/>
            <a:chExt cx="4927433" cy="2485075"/>
          </a:xfrm>
        </p:grpSpPr>
        <p:cxnSp>
          <p:nvCxnSpPr>
            <p:cNvPr id="6" name="直接连接符 18">
              <a:extLst>
                <a:ext uri="{FF2B5EF4-FFF2-40B4-BE49-F238E27FC236}">
                  <a16:creationId xmlns:a16="http://schemas.microsoft.com/office/drawing/2014/main" id="{BA21480D-4C5E-BC0D-EB38-550FACF116DC}"/>
                </a:ext>
              </a:extLst>
            </p:cNvPr>
            <p:cNvCxnSpPr/>
            <p:nvPr/>
          </p:nvCxnSpPr>
          <p:spPr>
            <a:xfrm>
              <a:off x="3773726" y="1912142"/>
              <a:ext cx="0" cy="798197"/>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7" name="直接连接符 19">
              <a:extLst>
                <a:ext uri="{FF2B5EF4-FFF2-40B4-BE49-F238E27FC236}">
                  <a16:creationId xmlns:a16="http://schemas.microsoft.com/office/drawing/2014/main" id="{25EF4DE4-E1A9-86E9-186F-ABE65275C16A}"/>
                </a:ext>
              </a:extLst>
            </p:cNvPr>
            <p:cNvCxnSpPr/>
            <p:nvPr/>
          </p:nvCxnSpPr>
          <p:spPr>
            <a:xfrm>
              <a:off x="3772566" y="1912142"/>
              <a:ext cx="4603432"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8" name="直接连接符 20">
              <a:extLst>
                <a:ext uri="{FF2B5EF4-FFF2-40B4-BE49-F238E27FC236}">
                  <a16:creationId xmlns:a16="http://schemas.microsoft.com/office/drawing/2014/main" id="{1572D0EA-F6BF-CE68-C9DE-D90F95051CF2}"/>
                </a:ext>
              </a:extLst>
            </p:cNvPr>
            <p:cNvCxnSpPr/>
            <p:nvPr/>
          </p:nvCxnSpPr>
          <p:spPr>
            <a:xfrm>
              <a:off x="8364977" y="1912142"/>
              <a:ext cx="0" cy="386837"/>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22">
              <a:extLst>
                <a:ext uri="{FF2B5EF4-FFF2-40B4-BE49-F238E27FC236}">
                  <a16:creationId xmlns:a16="http://schemas.microsoft.com/office/drawing/2014/main" id="{E8B7BC56-FCF4-3A11-A324-6D60F787922E}"/>
                </a:ext>
              </a:extLst>
            </p:cNvPr>
            <p:cNvCxnSpPr/>
            <p:nvPr/>
          </p:nvCxnSpPr>
          <p:spPr>
            <a:xfrm flipV="1">
              <a:off x="8362673" y="3976971"/>
              <a:ext cx="0" cy="420246"/>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23">
              <a:extLst>
                <a:ext uri="{FF2B5EF4-FFF2-40B4-BE49-F238E27FC236}">
                  <a16:creationId xmlns:a16="http://schemas.microsoft.com/office/drawing/2014/main" id="{D08EC82B-CB0B-070E-3D33-B2522080994D}"/>
                </a:ext>
              </a:extLst>
            </p:cNvPr>
            <p:cNvCxnSpPr/>
            <p:nvPr/>
          </p:nvCxnSpPr>
          <p:spPr>
            <a:xfrm flipH="1" flipV="1">
              <a:off x="3814013" y="4397217"/>
              <a:ext cx="4549805"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24">
              <a:extLst>
                <a:ext uri="{FF2B5EF4-FFF2-40B4-BE49-F238E27FC236}">
                  <a16:creationId xmlns:a16="http://schemas.microsoft.com/office/drawing/2014/main" id="{B49D3D69-8481-3DCA-9230-A25E2C7DD548}"/>
                </a:ext>
              </a:extLst>
            </p:cNvPr>
            <p:cNvCxnSpPr/>
            <p:nvPr/>
          </p:nvCxnSpPr>
          <p:spPr>
            <a:xfrm flipH="1" flipV="1">
              <a:off x="3824904" y="3544871"/>
              <a:ext cx="0" cy="852346"/>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25">
              <a:extLst>
                <a:ext uri="{FF2B5EF4-FFF2-40B4-BE49-F238E27FC236}">
                  <a16:creationId xmlns:a16="http://schemas.microsoft.com/office/drawing/2014/main" id="{FAB27561-42BA-CD00-ECB0-37F532CC52A3}"/>
                </a:ext>
              </a:extLst>
            </p:cNvPr>
            <p:cNvCxnSpPr/>
            <p:nvPr/>
          </p:nvCxnSpPr>
          <p:spPr>
            <a:xfrm flipH="1">
              <a:off x="3448565" y="3544868"/>
              <a:ext cx="377483" cy="234209"/>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13" name="Text Box 1">
            <a:extLst>
              <a:ext uri="{FF2B5EF4-FFF2-40B4-BE49-F238E27FC236}">
                <a16:creationId xmlns:a16="http://schemas.microsoft.com/office/drawing/2014/main" id="{3C6FFE33-538B-D177-9A84-CCE084047481}"/>
              </a:ext>
            </a:extLst>
          </p:cNvPr>
          <p:cNvSpPr txBox="1"/>
          <p:nvPr/>
        </p:nvSpPr>
        <p:spPr>
          <a:xfrm>
            <a:off x="1094000" y="469312"/>
            <a:ext cx="9168419" cy="584775"/>
          </a:xfrm>
          <a:prstGeom prst="rect">
            <a:avLst/>
          </a:prstGeom>
          <a:noFill/>
        </p:spPr>
        <p:txBody>
          <a:bodyPr wrap="square" rtlCol="0">
            <a:spAutoFit/>
          </a:bodyPr>
          <a:lstStyle/>
          <a:p>
            <a:pPr algn="ctr"/>
            <a:r>
              <a:rPr lang="en-US" sz="3200" b="1" dirty="0"/>
              <a:t>Projects API</a:t>
            </a:r>
          </a:p>
        </p:txBody>
      </p:sp>
      <p:sp>
        <p:nvSpPr>
          <p:cNvPr id="14" name="Text Box 2">
            <a:extLst>
              <a:ext uri="{FF2B5EF4-FFF2-40B4-BE49-F238E27FC236}">
                <a16:creationId xmlns:a16="http://schemas.microsoft.com/office/drawing/2014/main" id="{1ABC4934-E1C2-720F-19AC-E2E819CFD9D2}"/>
              </a:ext>
            </a:extLst>
          </p:cNvPr>
          <p:cNvSpPr txBox="1"/>
          <p:nvPr/>
        </p:nvSpPr>
        <p:spPr>
          <a:xfrm>
            <a:off x="331857" y="868092"/>
            <a:ext cx="4865292" cy="1384995"/>
          </a:xfrm>
          <a:prstGeom prst="rect">
            <a:avLst/>
          </a:prstGeom>
          <a:noFill/>
        </p:spPr>
        <p:txBody>
          <a:bodyPr wrap="square" rtlCol="0">
            <a:spAutoFit/>
          </a:bodyPr>
          <a:lstStyle/>
          <a:p>
            <a:pPr rtl="0">
              <a:spcBef>
                <a:spcPts val="0"/>
              </a:spcBef>
              <a:spcAft>
                <a:spcPts val="0"/>
              </a:spcAft>
            </a:pPr>
            <a:r>
              <a:rPr lang="en-US" sz="1400" b="1" i="0" u="none" strike="noStrike" dirty="0">
                <a:effectLst/>
                <a:latin typeface="+mn-lt"/>
              </a:rPr>
              <a:t>To add a project</a:t>
            </a:r>
          </a:p>
          <a:p>
            <a:pPr rtl="0">
              <a:spcBef>
                <a:spcPts val="0"/>
              </a:spcBef>
              <a:spcAft>
                <a:spcPts val="0"/>
              </a:spcAft>
            </a:pPr>
            <a:r>
              <a:rPr lang="en-US" sz="1400" b="1" i="0" u="none" strike="noStrike" dirty="0">
                <a:effectLst/>
                <a:latin typeface="+mn-lt"/>
              </a:rPr>
              <a:t>API Type</a:t>
            </a:r>
            <a:r>
              <a:rPr lang="en-US" sz="1400" b="0" i="0" u="none" strike="noStrike" dirty="0">
                <a:effectLst/>
                <a:latin typeface="+mn-lt"/>
              </a:rPr>
              <a:t> : REST</a:t>
            </a:r>
            <a:endParaRPr lang="en-US" sz="1400" b="0" dirty="0">
              <a:effectLst/>
              <a:latin typeface="+mn-lt"/>
            </a:endParaRPr>
          </a:p>
          <a:p>
            <a:pPr rtl="0">
              <a:spcBef>
                <a:spcPts val="0"/>
              </a:spcBef>
              <a:spcAft>
                <a:spcPts val="0"/>
              </a:spcAft>
            </a:pPr>
            <a:r>
              <a:rPr lang="en-US" sz="1400" b="1" i="0" u="none" strike="noStrike" dirty="0">
                <a:effectLst/>
                <a:latin typeface="+mn-lt"/>
              </a:rPr>
              <a:t>Method </a:t>
            </a:r>
            <a:r>
              <a:rPr lang="en-US" sz="1400" b="0" i="0" u="none" strike="noStrike" dirty="0">
                <a:effectLst/>
                <a:latin typeface="+mn-lt"/>
              </a:rPr>
              <a:t>: POST</a:t>
            </a:r>
            <a:endParaRPr lang="en-US" sz="1400" b="0" dirty="0">
              <a:effectLst/>
              <a:latin typeface="+mn-lt"/>
            </a:endParaRPr>
          </a:p>
          <a:p>
            <a:pPr rtl="0">
              <a:spcBef>
                <a:spcPts val="0"/>
              </a:spcBef>
              <a:spcAft>
                <a:spcPts val="0"/>
              </a:spcAft>
            </a:pPr>
            <a:r>
              <a:rPr lang="en-US" sz="1400" b="1" i="0" u="none" strike="noStrike" dirty="0">
                <a:effectLst/>
                <a:latin typeface="+mn-lt"/>
              </a:rPr>
              <a:t>End point</a:t>
            </a:r>
            <a:r>
              <a:rPr lang="en-US" sz="1400" b="0" i="0" u="none" strike="noStrike" dirty="0">
                <a:effectLst/>
                <a:latin typeface="+mn-lt"/>
              </a:rPr>
              <a:t> : /v2/</a:t>
            </a:r>
            <a:r>
              <a:rPr lang="en-US" sz="1400" b="0" i="0" u="none" strike="noStrike" dirty="0" err="1">
                <a:effectLst/>
                <a:latin typeface="+mn-lt"/>
              </a:rPr>
              <a:t>addProject</a:t>
            </a:r>
            <a:endParaRPr lang="en-US" sz="1400" b="0" dirty="0">
              <a:effectLst/>
              <a:latin typeface="+mn-lt"/>
            </a:endParaRPr>
          </a:p>
          <a:p>
            <a:pPr rtl="0">
              <a:spcBef>
                <a:spcPts val="0"/>
              </a:spcBef>
              <a:spcAft>
                <a:spcPts val="0"/>
              </a:spcAft>
            </a:pPr>
            <a:r>
              <a:rPr lang="en-US" sz="1400" b="1" i="0" u="none" strike="noStrike" dirty="0">
                <a:effectLst/>
                <a:latin typeface="+mn-lt"/>
              </a:rPr>
              <a:t>Authorization </a:t>
            </a:r>
            <a:r>
              <a:rPr lang="en-US" sz="1400" b="0" i="0" u="none" strike="noStrike" dirty="0">
                <a:effectLst/>
                <a:latin typeface="+mn-lt"/>
              </a:rPr>
              <a:t>: Bearer Auth</a:t>
            </a:r>
            <a:endParaRPr lang="en-US" sz="1400" dirty="0">
              <a:latin typeface="+mn-lt"/>
            </a:endParaRPr>
          </a:p>
          <a:p>
            <a:pPr marL="0" indent="0">
              <a:buNone/>
            </a:pPr>
            <a:endParaRPr lang="en-US" sz="1400" dirty="0">
              <a:latin typeface="+mn-lt"/>
            </a:endParaRPr>
          </a:p>
        </p:txBody>
      </p:sp>
      <p:sp>
        <p:nvSpPr>
          <p:cNvPr id="15" name="文本框 28">
            <a:extLst>
              <a:ext uri="{FF2B5EF4-FFF2-40B4-BE49-F238E27FC236}">
                <a16:creationId xmlns:a16="http://schemas.microsoft.com/office/drawing/2014/main" id="{0526C780-26C7-4988-2D36-A39C1526017A}"/>
              </a:ext>
            </a:extLst>
          </p:cNvPr>
          <p:cNvSpPr txBox="1"/>
          <p:nvPr/>
        </p:nvSpPr>
        <p:spPr>
          <a:xfrm>
            <a:off x="247882" y="275591"/>
            <a:ext cx="3744912" cy="398780"/>
          </a:xfrm>
          <a:prstGeom prst="rect">
            <a:avLst/>
          </a:prstGeom>
          <a:noFill/>
          <a:ln w="9525">
            <a:noFill/>
          </a:ln>
        </p:spPr>
        <p:txBody>
          <a:bodyPr anchor="t">
            <a:spAutoFit/>
          </a:bodyPr>
          <a:lstStyle/>
          <a:p>
            <a:pPr>
              <a:buFont typeface="Arial" panose="020B0604020202020204" pitchFamily="34" charset="0"/>
            </a:pPr>
            <a:r>
              <a:rPr lang="en-US" altLang="zh-CN" sz="2000" dirty="0">
                <a:solidFill>
                  <a:srgbClr val="404040"/>
                </a:solidFill>
                <a:ea typeface="Calibri" panose="020F0502020204030204" pitchFamily="34" charset="0"/>
              </a:rPr>
              <a:t>Project Tracker</a:t>
            </a:r>
            <a:endParaRPr lang="zh-CN" altLang="en-US" sz="2000" dirty="0">
              <a:solidFill>
                <a:srgbClr val="404040"/>
              </a:solidFill>
              <a:ea typeface="Calibri" panose="020F0502020204030204" pitchFamily="34" charset="0"/>
            </a:endParaRPr>
          </a:p>
        </p:txBody>
      </p:sp>
      <p:pic>
        <p:nvPicPr>
          <p:cNvPr id="16" name="Content Placeholder 4">
            <a:extLst>
              <a:ext uri="{FF2B5EF4-FFF2-40B4-BE49-F238E27FC236}">
                <a16:creationId xmlns:a16="http://schemas.microsoft.com/office/drawing/2014/main" id="{128C1069-4FC4-5CBD-02B7-2AF239CE5019}"/>
              </a:ext>
            </a:extLst>
          </p:cNvPr>
          <p:cNvPicPr>
            <a:picLocks noChangeAspect="1"/>
          </p:cNvPicPr>
          <p:nvPr/>
        </p:nvPicPr>
        <p:blipFill>
          <a:blip r:embed="rId3"/>
          <a:stretch>
            <a:fillRect/>
          </a:stretch>
        </p:blipFill>
        <p:spPr>
          <a:xfrm>
            <a:off x="1094000" y="1967802"/>
            <a:ext cx="8668640" cy="2494753"/>
          </a:xfrm>
          <a:prstGeom prst="rect">
            <a:avLst/>
          </a:prstGeom>
          <a:solidFill>
            <a:schemeClr val="bg1">
              <a:lumMod val="85000"/>
            </a:schemeClr>
          </a:solidFill>
          <a:ln w="9525">
            <a:noFill/>
          </a:ln>
        </p:spPr>
      </p:pic>
      <p:pic>
        <p:nvPicPr>
          <p:cNvPr id="17" name="Picture 16">
            <a:extLst>
              <a:ext uri="{FF2B5EF4-FFF2-40B4-BE49-F238E27FC236}">
                <a16:creationId xmlns:a16="http://schemas.microsoft.com/office/drawing/2014/main" id="{FA4709A4-E773-3CE7-EEAD-977E67567CD0}"/>
              </a:ext>
            </a:extLst>
          </p:cNvPr>
          <p:cNvPicPr>
            <a:picLocks noChangeAspect="1"/>
          </p:cNvPicPr>
          <p:nvPr/>
        </p:nvPicPr>
        <p:blipFill>
          <a:blip r:embed="rId4"/>
          <a:stretch>
            <a:fillRect/>
          </a:stretch>
        </p:blipFill>
        <p:spPr>
          <a:xfrm>
            <a:off x="1094000" y="4696261"/>
            <a:ext cx="8668640" cy="2072143"/>
          </a:xfrm>
          <a:prstGeom prst="rect">
            <a:avLst/>
          </a:prstGeom>
        </p:spPr>
      </p:pic>
    </p:spTree>
    <p:extLst>
      <p:ext uri="{BB962C8B-B14F-4D97-AF65-F5344CB8AC3E}">
        <p14:creationId xmlns:p14="http://schemas.microsoft.com/office/powerpoint/2010/main" val="325201616"/>
      </p:ext>
    </p:extLst>
  </p:cSld>
  <p:clrMapOvr>
    <a:masterClrMapping/>
  </p:clrMapOvr>
  <p:transition spd="slow">
    <p:wip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5070B5BA-0266-F9FE-D3A4-947E5A174903}"/>
              </a:ext>
            </a:extLst>
          </p:cNvPr>
          <p:cNvPicPr>
            <a:picLocks noChangeAspect="1"/>
          </p:cNvPicPr>
          <p:nvPr/>
        </p:nvPicPr>
        <p:blipFill>
          <a:blip r:embed="rId4">
            <a:alphaModFix amt="40000"/>
          </a:blip>
          <a:srcRect l="5727" r="16841" b="26530"/>
          <a:stretch>
            <a:fillRect/>
          </a:stretch>
        </p:blipFill>
        <p:spPr>
          <a:xfrm>
            <a:off x="0" y="0"/>
            <a:ext cx="12192000" cy="6858000"/>
          </a:xfrm>
          <a:prstGeom prst="rect">
            <a:avLst/>
          </a:prstGeom>
          <a:noFill/>
          <a:ln w="9525">
            <a:noFill/>
          </a:ln>
        </p:spPr>
      </p:pic>
      <p:grpSp>
        <p:nvGrpSpPr>
          <p:cNvPr id="5" name="组合 1">
            <a:extLst>
              <a:ext uri="{FF2B5EF4-FFF2-40B4-BE49-F238E27FC236}">
                <a16:creationId xmlns:a16="http://schemas.microsoft.com/office/drawing/2014/main" id="{CB76ABA0-9FCC-63CC-0011-2F1BC1CDA961}"/>
              </a:ext>
            </a:extLst>
          </p:cNvPr>
          <p:cNvGrpSpPr/>
          <p:nvPr/>
        </p:nvGrpSpPr>
        <p:grpSpPr>
          <a:xfrm>
            <a:off x="211138" y="257175"/>
            <a:ext cx="558800" cy="463550"/>
            <a:chOff x="3448565" y="1912142"/>
            <a:chExt cx="4927433" cy="2485075"/>
          </a:xfrm>
        </p:grpSpPr>
        <p:cxnSp>
          <p:nvCxnSpPr>
            <p:cNvPr id="6" name="直接连接符 18">
              <a:extLst>
                <a:ext uri="{FF2B5EF4-FFF2-40B4-BE49-F238E27FC236}">
                  <a16:creationId xmlns:a16="http://schemas.microsoft.com/office/drawing/2014/main" id="{1FA8D791-940F-FD0C-A3B6-FD73B88D417A}"/>
                </a:ext>
              </a:extLst>
            </p:cNvPr>
            <p:cNvCxnSpPr/>
            <p:nvPr/>
          </p:nvCxnSpPr>
          <p:spPr>
            <a:xfrm>
              <a:off x="3773726" y="1912142"/>
              <a:ext cx="0" cy="798197"/>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7" name="直接连接符 19">
              <a:extLst>
                <a:ext uri="{FF2B5EF4-FFF2-40B4-BE49-F238E27FC236}">
                  <a16:creationId xmlns:a16="http://schemas.microsoft.com/office/drawing/2014/main" id="{0B37AB17-41EC-3205-1014-5C3E1F30B941}"/>
                </a:ext>
              </a:extLst>
            </p:cNvPr>
            <p:cNvCxnSpPr/>
            <p:nvPr/>
          </p:nvCxnSpPr>
          <p:spPr>
            <a:xfrm>
              <a:off x="3772566" y="1912142"/>
              <a:ext cx="4603432"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8" name="直接连接符 20">
              <a:extLst>
                <a:ext uri="{FF2B5EF4-FFF2-40B4-BE49-F238E27FC236}">
                  <a16:creationId xmlns:a16="http://schemas.microsoft.com/office/drawing/2014/main" id="{1922835A-03C7-28D9-8175-C1389A8707B9}"/>
                </a:ext>
              </a:extLst>
            </p:cNvPr>
            <p:cNvCxnSpPr/>
            <p:nvPr/>
          </p:nvCxnSpPr>
          <p:spPr>
            <a:xfrm>
              <a:off x="8364977" y="1912142"/>
              <a:ext cx="0" cy="386837"/>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22">
              <a:extLst>
                <a:ext uri="{FF2B5EF4-FFF2-40B4-BE49-F238E27FC236}">
                  <a16:creationId xmlns:a16="http://schemas.microsoft.com/office/drawing/2014/main" id="{4B65A0F9-9F33-6B24-6AA1-6C497870393A}"/>
                </a:ext>
              </a:extLst>
            </p:cNvPr>
            <p:cNvCxnSpPr/>
            <p:nvPr/>
          </p:nvCxnSpPr>
          <p:spPr>
            <a:xfrm flipV="1">
              <a:off x="8362673" y="3976971"/>
              <a:ext cx="0" cy="420246"/>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23">
              <a:extLst>
                <a:ext uri="{FF2B5EF4-FFF2-40B4-BE49-F238E27FC236}">
                  <a16:creationId xmlns:a16="http://schemas.microsoft.com/office/drawing/2014/main" id="{66DB5A92-5DDE-6E1D-6081-0CA1F19BD37F}"/>
                </a:ext>
              </a:extLst>
            </p:cNvPr>
            <p:cNvCxnSpPr/>
            <p:nvPr/>
          </p:nvCxnSpPr>
          <p:spPr>
            <a:xfrm flipH="1" flipV="1">
              <a:off x="3814013" y="4397217"/>
              <a:ext cx="4549805"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24">
              <a:extLst>
                <a:ext uri="{FF2B5EF4-FFF2-40B4-BE49-F238E27FC236}">
                  <a16:creationId xmlns:a16="http://schemas.microsoft.com/office/drawing/2014/main" id="{2C0FDEE4-E5A2-6FA9-8B1D-4D1DD199D518}"/>
                </a:ext>
              </a:extLst>
            </p:cNvPr>
            <p:cNvCxnSpPr/>
            <p:nvPr/>
          </p:nvCxnSpPr>
          <p:spPr>
            <a:xfrm flipH="1" flipV="1">
              <a:off x="3824904" y="3544871"/>
              <a:ext cx="0" cy="852346"/>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25">
              <a:extLst>
                <a:ext uri="{FF2B5EF4-FFF2-40B4-BE49-F238E27FC236}">
                  <a16:creationId xmlns:a16="http://schemas.microsoft.com/office/drawing/2014/main" id="{2AFCFE04-1567-613D-3C96-4E30671E7F2C}"/>
                </a:ext>
              </a:extLst>
            </p:cNvPr>
            <p:cNvCxnSpPr/>
            <p:nvPr/>
          </p:nvCxnSpPr>
          <p:spPr>
            <a:xfrm flipH="1">
              <a:off x="3448565" y="3544868"/>
              <a:ext cx="377483" cy="234209"/>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13" name="Text Box 1">
            <a:extLst>
              <a:ext uri="{FF2B5EF4-FFF2-40B4-BE49-F238E27FC236}">
                <a16:creationId xmlns:a16="http://schemas.microsoft.com/office/drawing/2014/main" id="{13AA1EC2-1EEB-1055-7974-BDE2CE958D0E}"/>
              </a:ext>
            </a:extLst>
          </p:cNvPr>
          <p:cNvSpPr txBox="1"/>
          <p:nvPr/>
        </p:nvSpPr>
        <p:spPr>
          <a:xfrm>
            <a:off x="1177976" y="275591"/>
            <a:ext cx="9168419" cy="584775"/>
          </a:xfrm>
          <a:prstGeom prst="rect">
            <a:avLst/>
          </a:prstGeom>
          <a:noFill/>
        </p:spPr>
        <p:txBody>
          <a:bodyPr wrap="square" rtlCol="0">
            <a:spAutoFit/>
          </a:bodyPr>
          <a:lstStyle/>
          <a:p>
            <a:pPr algn="ctr"/>
            <a:r>
              <a:rPr lang="en-US" sz="3200" b="1" dirty="0"/>
              <a:t>Projects Tab</a:t>
            </a:r>
          </a:p>
        </p:txBody>
      </p:sp>
      <p:sp>
        <p:nvSpPr>
          <p:cNvPr id="14" name="Text Box 2">
            <a:extLst>
              <a:ext uri="{FF2B5EF4-FFF2-40B4-BE49-F238E27FC236}">
                <a16:creationId xmlns:a16="http://schemas.microsoft.com/office/drawing/2014/main" id="{E573DFD7-2E52-3C99-4E9E-62526E968DCC}"/>
              </a:ext>
            </a:extLst>
          </p:cNvPr>
          <p:cNvSpPr txBox="1"/>
          <p:nvPr/>
        </p:nvSpPr>
        <p:spPr>
          <a:xfrm>
            <a:off x="768428" y="1491901"/>
            <a:ext cx="10472660" cy="830997"/>
          </a:xfrm>
          <a:prstGeom prst="rect">
            <a:avLst/>
          </a:prstGeom>
          <a:noFill/>
        </p:spPr>
        <p:txBody>
          <a:bodyPr wrap="square" rtlCol="0">
            <a:spAutoFit/>
          </a:bodyPr>
          <a:lstStyle/>
          <a:p>
            <a:pPr marL="342900" indent="-342900">
              <a:buFont typeface="Arial" panose="020B0604020202020204" pitchFamily="34" charset="0"/>
              <a:buChar char="•"/>
            </a:pPr>
            <a:endParaRPr lang="en-US" sz="2400" dirty="0"/>
          </a:p>
          <a:p>
            <a:pPr marL="0" indent="0">
              <a:buNone/>
            </a:pPr>
            <a:endParaRPr lang="en-US" sz="2400" dirty="0"/>
          </a:p>
        </p:txBody>
      </p:sp>
      <p:sp>
        <p:nvSpPr>
          <p:cNvPr id="15" name="文本框 28">
            <a:extLst>
              <a:ext uri="{FF2B5EF4-FFF2-40B4-BE49-F238E27FC236}">
                <a16:creationId xmlns:a16="http://schemas.microsoft.com/office/drawing/2014/main" id="{050F9509-105E-D4F8-44C9-7BBFB0B671D1}"/>
              </a:ext>
            </a:extLst>
          </p:cNvPr>
          <p:cNvSpPr txBox="1"/>
          <p:nvPr/>
        </p:nvSpPr>
        <p:spPr>
          <a:xfrm>
            <a:off x="247882" y="275591"/>
            <a:ext cx="3744912" cy="398780"/>
          </a:xfrm>
          <a:prstGeom prst="rect">
            <a:avLst/>
          </a:prstGeom>
          <a:noFill/>
          <a:ln w="9525">
            <a:noFill/>
          </a:ln>
        </p:spPr>
        <p:txBody>
          <a:bodyPr anchor="t">
            <a:spAutoFit/>
          </a:bodyPr>
          <a:lstStyle/>
          <a:p>
            <a:pPr>
              <a:buFont typeface="Arial" panose="020B0604020202020204" pitchFamily="34" charset="0"/>
            </a:pPr>
            <a:r>
              <a:rPr lang="en-US" altLang="zh-CN" sz="2000" dirty="0">
                <a:solidFill>
                  <a:srgbClr val="404040"/>
                </a:solidFill>
                <a:ea typeface="Calibri" panose="020F0502020204030204" pitchFamily="34" charset="0"/>
              </a:rPr>
              <a:t>Project Tracker</a:t>
            </a:r>
            <a:endParaRPr lang="zh-CN" altLang="en-US" sz="2000" dirty="0">
              <a:solidFill>
                <a:srgbClr val="404040"/>
              </a:solidFill>
              <a:ea typeface="Calibri" panose="020F0502020204030204" pitchFamily="34" charset="0"/>
            </a:endParaRPr>
          </a:p>
        </p:txBody>
      </p:sp>
      <p:pic>
        <p:nvPicPr>
          <p:cNvPr id="16" name="projects demo">
            <a:hlinkClick r:id="" action="ppaction://media"/>
            <a:extLst>
              <a:ext uri="{FF2B5EF4-FFF2-40B4-BE49-F238E27FC236}">
                <a16:creationId xmlns:a16="http://schemas.microsoft.com/office/drawing/2014/main" id="{088FEC8C-280A-5BD7-5690-ACAA2F2249A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53732" y="923453"/>
            <a:ext cx="10702051" cy="5685465"/>
          </a:xfrm>
          <a:prstGeom prst="rect">
            <a:avLst/>
          </a:prstGeom>
        </p:spPr>
      </p:pic>
    </p:spTree>
    <p:extLst>
      <p:ext uri="{BB962C8B-B14F-4D97-AF65-F5344CB8AC3E}">
        <p14:creationId xmlns:p14="http://schemas.microsoft.com/office/powerpoint/2010/main" val="117715801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9773"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6"/>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6"/>
                                        </p:tgtEl>
                                      </p:cBhvr>
                                    </p:cmd>
                                  </p:childTnLst>
                                </p:cTn>
                              </p:par>
                            </p:childTnLst>
                          </p:cTn>
                        </p:par>
                      </p:childTnLst>
                    </p:cTn>
                  </p:par>
                </p:childTnLst>
              </p:cTn>
              <p:nextCondLst>
                <p:cond evt="onClick" delay="0">
                  <p:tgtEl>
                    <p:spTgt spid="16"/>
                  </p:tgtEl>
                </p:cond>
              </p:nextCondLst>
            </p:seq>
            <p:video>
              <p:cMediaNode vol="80000">
                <p:cTn id="12" fill="hold" display="0">
                  <p:stCondLst>
                    <p:cond delay="indefinite"/>
                  </p:stCondLst>
                </p:cTn>
                <p:tgtEl>
                  <p:spTgt spid="16"/>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54350" y="267970"/>
            <a:ext cx="4851400" cy="857250"/>
          </a:xfrm>
        </p:spPr>
        <p:txBody>
          <a:bodyPr>
            <a:normAutofit fontScale="90000"/>
          </a:bodyPr>
          <a:lstStyle/>
          <a:p>
            <a:r>
              <a:rPr lang="en-US" dirty="0">
                <a:solidFill>
                  <a:schemeClr val="tx1"/>
                </a:solidFill>
                <a:effectLst>
                  <a:outerShdw blurRad="38100" dist="19050" dir="2700000" algn="tl" rotWithShape="0">
                    <a:schemeClr val="dk1">
                      <a:alpha val="40000"/>
                    </a:schemeClr>
                  </a:outerShdw>
                </a:effectLst>
                <a:latin typeface="+mn-lt"/>
              </a:rPr>
              <a:t>Outline</a:t>
            </a:r>
          </a:p>
        </p:txBody>
      </p:sp>
      <p:pic>
        <p:nvPicPr>
          <p:cNvPr id="4" name="Content Placeholder 3" descr="login down"/>
          <p:cNvPicPr>
            <a:picLocks noGrp="1" noChangeAspect="1"/>
          </p:cNvPicPr>
          <p:nvPr>
            <p:ph idx="1"/>
          </p:nvPr>
        </p:nvPicPr>
        <p:blipFill>
          <a:blip r:embed="rId2"/>
          <a:srcRect b="7018"/>
          <a:stretch>
            <a:fillRect/>
          </a:stretch>
        </p:blipFill>
        <p:spPr>
          <a:xfrm>
            <a:off x="551180" y="1358900"/>
            <a:ext cx="2316480" cy="2027555"/>
          </a:xfrm>
          <a:prstGeom prst="rect">
            <a:avLst/>
          </a:prstGeom>
        </p:spPr>
      </p:pic>
      <p:pic>
        <p:nvPicPr>
          <p:cNvPr id="5" name="Picture 4" descr="regi down"/>
          <p:cNvPicPr>
            <a:picLocks noChangeAspect="1"/>
          </p:cNvPicPr>
          <p:nvPr/>
        </p:nvPicPr>
        <p:blipFill>
          <a:blip r:embed="rId3"/>
          <a:stretch>
            <a:fillRect/>
          </a:stretch>
        </p:blipFill>
        <p:spPr>
          <a:xfrm>
            <a:off x="1038225" y="4131310"/>
            <a:ext cx="1607820" cy="1558925"/>
          </a:xfrm>
          <a:prstGeom prst="rect">
            <a:avLst/>
          </a:prstGeom>
        </p:spPr>
      </p:pic>
      <p:cxnSp>
        <p:nvCxnSpPr>
          <p:cNvPr id="6" name="Straight Arrow Connector 5"/>
          <p:cNvCxnSpPr>
            <a:stCxn id="4" idx="3"/>
            <a:endCxn id="8" idx="1"/>
          </p:cNvCxnSpPr>
          <p:nvPr/>
        </p:nvCxnSpPr>
        <p:spPr>
          <a:xfrm>
            <a:off x="2867660" y="2372995"/>
            <a:ext cx="1159510" cy="136525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7" name="Straight Arrow Connector 6"/>
          <p:cNvCxnSpPr>
            <a:stCxn id="5" idx="3"/>
            <a:endCxn id="8" idx="1"/>
          </p:cNvCxnSpPr>
          <p:nvPr/>
        </p:nvCxnSpPr>
        <p:spPr>
          <a:xfrm flipV="1">
            <a:off x="2646045" y="3738245"/>
            <a:ext cx="1381125" cy="117284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pic>
        <p:nvPicPr>
          <p:cNvPr id="8" name="Picture 7" descr="Dashdown"/>
          <p:cNvPicPr>
            <a:picLocks noChangeAspect="1"/>
          </p:cNvPicPr>
          <p:nvPr/>
        </p:nvPicPr>
        <p:blipFill>
          <a:blip r:embed="rId4"/>
          <a:stretch>
            <a:fillRect/>
          </a:stretch>
        </p:blipFill>
        <p:spPr>
          <a:xfrm>
            <a:off x="4027170" y="2798445"/>
            <a:ext cx="2042795" cy="1878965"/>
          </a:xfrm>
          <a:prstGeom prst="rect">
            <a:avLst/>
          </a:prstGeom>
        </p:spPr>
      </p:pic>
      <p:pic>
        <p:nvPicPr>
          <p:cNvPr id="9" name="Picture 8" descr="projdown"/>
          <p:cNvPicPr>
            <a:picLocks noChangeAspect="1"/>
          </p:cNvPicPr>
          <p:nvPr/>
        </p:nvPicPr>
        <p:blipFill>
          <a:blip r:embed="rId5"/>
          <a:stretch>
            <a:fillRect/>
          </a:stretch>
        </p:blipFill>
        <p:spPr>
          <a:xfrm>
            <a:off x="7261225" y="1024255"/>
            <a:ext cx="1979930" cy="1979930"/>
          </a:xfrm>
          <a:prstGeom prst="rect">
            <a:avLst/>
          </a:prstGeom>
        </p:spPr>
      </p:pic>
      <p:pic>
        <p:nvPicPr>
          <p:cNvPr id="10" name="Picture 9" descr="contdown"/>
          <p:cNvPicPr>
            <a:picLocks noChangeAspect="1"/>
          </p:cNvPicPr>
          <p:nvPr/>
        </p:nvPicPr>
        <p:blipFill>
          <a:blip r:embed="rId6"/>
          <a:stretch>
            <a:fillRect/>
          </a:stretch>
        </p:blipFill>
        <p:spPr>
          <a:xfrm>
            <a:off x="9056370" y="2798445"/>
            <a:ext cx="1836420" cy="1836420"/>
          </a:xfrm>
          <a:prstGeom prst="rect">
            <a:avLst/>
          </a:prstGeom>
        </p:spPr>
      </p:pic>
      <p:pic>
        <p:nvPicPr>
          <p:cNvPr id="11" name="Picture 10" descr="empdown"/>
          <p:cNvPicPr>
            <a:picLocks noChangeAspect="1"/>
          </p:cNvPicPr>
          <p:nvPr/>
        </p:nvPicPr>
        <p:blipFill>
          <a:blip r:embed="rId7"/>
          <a:srcRect b="8346"/>
          <a:stretch>
            <a:fillRect/>
          </a:stretch>
        </p:blipFill>
        <p:spPr>
          <a:xfrm>
            <a:off x="7229475" y="4289425"/>
            <a:ext cx="1950085" cy="1910715"/>
          </a:xfrm>
          <a:prstGeom prst="rect">
            <a:avLst/>
          </a:prstGeom>
        </p:spPr>
      </p:pic>
      <p:cxnSp>
        <p:nvCxnSpPr>
          <p:cNvPr id="3" name="Straight Arrow Connector 2"/>
          <p:cNvCxnSpPr>
            <a:stCxn id="8" idx="3"/>
            <a:endCxn id="11" idx="1"/>
          </p:cNvCxnSpPr>
          <p:nvPr/>
        </p:nvCxnSpPr>
        <p:spPr>
          <a:xfrm>
            <a:off x="6069965" y="3738245"/>
            <a:ext cx="1159510" cy="1506855"/>
          </a:xfrm>
          <a:prstGeom prst="straightConnector1">
            <a:avLst/>
          </a:prstGeom>
          <a:ln>
            <a:headEnd type="arrow"/>
            <a:tailEnd type="arrow"/>
          </a:ln>
        </p:spPr>
        <p:style>
          <a:lnRef idx="2">
            <a:schemeClr val="accent1"/>
          </a:lnRef>
          <a:fillRef idx="0">
            <a:srgbClr val="FFFFFF"/>
          </a:fillRef>
          <a:effectRef idx="0">
            <a:srgbClr val="FFFFFF"/>
          </a:effectRef>
          <a:fontRef idx="minor">
            <a:schemeClr val="tx1"/>
          </a:fontRef>
        </p:style>
      </p:cxnSp>
      <p:cxnSp>
        <p:nvCxnSpPr>
          <p:cNvPr id="13" name="Straight Arrow Connector 12"/>
          <p:cNvCxnSpPr>
            <a:stCxn id="8" idx="3"/>
            <a:endCxn id="9" idx="1"/>
          </p:cNvCxnSpPr>
          <p:nvPr/>
        </p:nvCxnSpPr>
        <p:spPr>
          <a:xfrm flipV="1">
            <a:off x="6069965" y="2014220"/>
            <a:ext cx="1191260" cy="1724025"/>
          </a:xfrm>
          <a:prstGeom prst="straightConnector1">
            <a:avLst/>
          </a:prstGeom>
          <a:ln>
            <a:headEnd type="arrow"/>
            <a:tailEnd type="arrow"/>
          </a:ln>
        </p:spPr>
        <p:style>
          <a:lnRef idx="2">
            <a:schemeClr val="accent1"/>
          </a:lnRef>
          <a:fillRef idx="0">
            <a:srgbClr val="FFFFFF"/>
          </a:fillRef>
          <a:effectRef idx="0">
            <a:srgbClr val="FFFFFF"/>
          </a:effectRef>
          <a:fontRef idx="minor">
            <a:schemeClr val="tx1"/>
          </a:fontRef>
        </p:style>
      </p:cxnSp>
      <p:cxnSp>
        <p:nvCxnSpPr>
          <p:cNvPr id="29" name="Straight Arrow Connector 28"/>
          <p:cNvCxnSpPr>
            <a:stCxn id="8" idx="3"/>
            <a:endCxn id="10" idx="1"/>
          </p:cNvCxnSpPr>
          <p:nvPr/>
        </p:nvCxnSpPr>
        <p:spPr>
          <a:xfrm flipV="1">
            <a:off x="6069965" y="3716655"/>
            <a:ext cx="2986405" cy="21590"/>
          </a:xfrm>
          <a:prstGeom prst="straightConnector1">
            <a:avLst/>
          </a:prstGeom>
          <a:ln>
            <a:headEnd type="arrow"/>
            <a:tailEnd type="arrow"/>
          </a:ln>
        </p:spPr>
        <p:style>
          <a:lnRef idx="2">
            <a:schemeClr val="accent1"/>
          </a:lnRef>
          <a:fillRef idx="0">
            <a:srgbClr val="FFFFFF"/>
          </a:fillRef>
          <a:effectRef idx="0">
            <a:srgbClr val="FFFFFF"/>
          </a:effectRef>
          <a:fontRef idx="minor">
            <a:schemeClr val="tx1"/>
          </a:fontRef>
        </p:style>
      </p:cxnSp>
      <p:grpSp>
        <p:nvGrpSpPr>
          <p:cNvPr id="10242" name="组合 1"/>
          <p:cNvGrpSpPr/>
          <p:nvPr/>
        </p:nvGrpSpPr>
        <p:grpSpPr>
          <a:xfrm>
            <a:off x="211138" y="257175"/>
            <a:ext cx="558800" cy="463550"/>
            <a:chOff x="3448565" y="1912142"/>
            <a:chExt cx="4927433" cy="2485075"/>
          </a:xfrm>
        </p:grpSpPr>
        <p:cxnSp>
          <p:nvCxnSpPr>
            <p:cNvPr id="72" name="直接连接符 18"/>
            <p:cNvCxnSpPr/>
            <p:nvPr/>
          </p:nvCxnSpPr>
          <p:spPr>
            <a:xfrm>
              <a:off x="3773726" y="1912142"/>
              <a:ext cx="0" cy="798197"/>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73" name="直接连接符 19"/>
            <p:cNvCxnSpPr/>
            <p:nvPr/>
          </p:nvCxnSpPr>
          <p:spPr>
            <a:xfrm>
              <a:off x="3772566" y="1912142"/>
              <a:ext cx="4603432"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74" name="直接连接符 20"/>
            <p:cNvCxnSpPr/>
            <p:nvPr/>
          </p:nvCxnSpPr>
          <p:spPr>
            <a:xfrm>
              <a:off x="8364977" y="1912142"/>
              <a:ext cx="0" cy="386837"/>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75" name="直接连接符 22"/>
            <p:cNvCxnSpPr/>
            <p:nvPr/>
          </p:nvCxnSpPr>
          <p:spPr>
            <a:xfrm flipV="1">
              <a:off x="8362673" y="3976971"/>
              <a:ext cx="0" cy="420246"/>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76" name="直接连接符 23"/>
            <p:cNvCxnSpPr/>
            <p:nvPr/>
          </p:nvCxnSpPr>
          <p:spPr>
            <a:xfrm flipH="1" flipV="1">
              <a:off x="3814013" y="4397217"/>
              <a:ext cx="4549805"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77" name="直接连接符 24"/>
            <p:cNvCxnSpPr/>
            <p:nvPr/>
          </p:nvCxnSpPr>
          <p:spPr>
            <a:xfrm flipH="1" flipV="1">
              <a:off x="3824904" y="3544871"/>
              <a:ext cx="0" cy="852346"/>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78" name="直接连接符 25"/>
            <p:cNvCxnSpPr/>
            <p:nvPr/>
          </p:nvCxnSpPr>
          <p:spPr>
            <a:xfrm flipH="1">
              <a:off x="3448565" y="3544868"/>
              <a:ext cx="377483" cy="234209"/>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12" name="文本框 28"/>
          <p:cNvSpPr txBox="1"/>
          <p:nvPr/>
        </p:nvSpPr>
        <p:spPr>
          <a:xfrm>
            <a:off x="290513" y="254000"/>
            <a:ext cx="3744912" cy="398780"/>
          </a:xfrm>
          <a:prstGeom prst="rect">
            <a:avLst/>
          </a:prstGeom>
          <a:noFill/>
          <a:ln w="9525">
            <a:noFill/>
          </a:ln>
        </p:spPr>
        <p:txBody>
          <a:bodyPr anchor="t">
            <a:spAutoFit/>
          </a:bodyPr>
          <a:lstStyle/>
          <a:p>
            <a:pPr>
              <a:buFont typeface="Arial" panose="020B0604020202020204" pitchFamily="34" charset="0"/>
            </a:pPr>
            <a:r>
              <a:rPr lang="en-US" altLang="zh-CN" sz="2000" dirty="0">
                <a:solidFill>
                  <a:srgbClr val="404040"/>
                </a:solidFill>
                <a:ea typeface="Calibri" panose="020F0502020204030204" pitchFamily="34" charset="0"/>
              </a:rPr>
              <a:t>Project Tracker</a:t>
            </a:r>
            <a:endParaRPr lang="zh-CN" altLang="en-US" sz="2000" dirty="0">
              <a:solidFill>
                <a:srgbClr val="404040"/>
              </a:solidFill>
              <a:ea typeface="Calibri" panose="020F0502020204030204" pitchFamily="34" charset="0"/>
            </a:endParaRPr>
          </a:p>
        </p:txBody>
      </p:sp>
    </p:spTree>
  </p:cSld>
  <p:clrMapOvr>
    <a:masterClrMapping/>
  </p:clrMapOvr>
  <p:transition spd="slow">
    <p:wip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3" name="图片 3"/>
          <p:cNvPicPr>
            <a:picLocks noChangeAspect="1"/>
          </p:cNvPicPr>
          <p:nvPr/>
        </p:nvPicPr>
        <p:blipFill>
          <a:blip r:embed="rId2">
            <a:alphaModFix amt="40000"/>
          </a:blip>
          <a:srcRect l="5727" r="16841" b="26530"/>
          <a:stretch>
            <a:fillRect/>
          </a:stretch>
        </p:blipFill>
        <p:spPr>
          <a:xfrm>
            <a:off x="0" y="-18472"/>
            <a:ext cx="12192000" cy="6858000"/>
          </a:xfrm>
          <a:prstGeom prst="rect">
            <a:avLst/>
          </a:prstGeom>
          <a:noFill/>
          <a:ln w="9525">
            <a:noFill/>
          </a:ln>
        </p:spPr>
      </p:pic>
      <p:grpSp>
        <p:nvGrpSpPr>
          <p:cNvPr id="13314" name="组合 1"/>
          <p:cNvGrpSpPr/>
          <p:nvPr/>
        </p:nvGrpSpPr>
        <p:grpSpPr>
          <a:xfrm>
            <a:off x="211138" y="257175"/>
            <a:ext cx="558800" cy="463550"/>
            <a:chOff x="3448565" y="1912142"/>
            <a:chExt cx="4927433" cy="2485075"/>
          </a:xfrm>
        </p:grpSpPr>
        <p:cxnSp>
          <p:nvCxnSpPr>
            <p:cNvPr id="19" name="直接连接符 18"/>
            <p:cNvCxnSpPr/>
            <p:nvPr/>
          </p:nvCxnSpPr>
          <p:spPr>
            <a:xfrm>
              <a:off x="3773726" y="1912142"/>
              <a:ext cx="0" cy="798197"/>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3772566" y="1912142"/>
              <a:ext cx="4603432"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8364977" y="1912142"/>
              <a:ext cx="0" cy="386837"/>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V="1">
              <a:off x="8362673" y="3976971"/>
              <a:ext cx="0" cy="420246"/>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flipV="1">
              <a:off x="3814013" y="4397217"/>
              <a:ext cx="4549805"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H="1" flipV="1">
              <a:off x="3824904" y="3544871"/>
              <a:ext cx="0" cy="852346"/>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H="1">
              <a:off x="3448565" y="3544868"/>
              <a:ext cx="377483" cy="234209"/>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13322" name="文本框 28"/>
          <p:cNvSpPr txBox="1"/>
          <p:nvPr/>
        </p:nvSpPr>
        <p:spPr>
          <a:xfrm>
            <a:off x="290513" y="254000"/>
            <a:ext cx="3744912" cy="398780"/>
          </a:xfrm>
          <a:prstGeom prst="rect">
            <a:avLst/>
          </a:prstGeom>
          <a:noFill/>
          <a:ln w="9525">
            <a:noFill/>
          </a:ln>
        </p:spPr>
        <p:txBody>
          <a:bodyPr anchor="t">
            <a:spAutoFit/>
          </a:bodyPr>
          <a:lstStyle/>
          <a:p>
            <a:pPr>
              <a:buFont typeface="Arial" panose="020B0604020202020204" pitchFamily="34" charset="0"/>
            </a:pPr>
            <a:r>
              <a:rPr lang="en-US" altLang="zh-CN" sz="2000" dirty="0">
                <a:solidFill>
                  <a:srgbClr val="404040"/>
                </a:solidFill>
                <a:ea typeface="Calibri" panose="020F0502020204030204" pitchFamily="34" charset="0"/>
              </a:rPr>
              <a:t>Project Tracker</a:t>
            </a:r>
          </a:p>
        </p:txBody>
      </p:sp>
      <p:sp>
        <p:nvSpPr>
          <p:cNvPr id="2" name="Text Box 1"/>
          <p:cNvSpPr txBox="1"/>
          <p:nvPr/>
        </p:nvSpPr>
        <p:spPr>
          <a:xfrm>
            <a:off x="3807191" y="976373"/>
            <a:ext cx="5597525" cy="706755"/>
          </a:xfrm>
          <a:prstGeom prst="rect">
            <a:avLst/>
          </a:prstGeom>
          <a:noFill/>
        </p:spPr>
        <p:txBody>
          <a:bodyPr wrap="square" rtlCol="0">
            <a:spAutoFit/>
          </a:bodyPr>
          <a:lstStyle/>
          <a:p>
            <a:r>
              <a:rPr lang="en-US" sz="4000" b="1" dirty="0">
                <a:solidFill>
                  <a:srgbClr val="000000"/>
                </a:solidFill>
              </a:rPr>
              <a:t>Contracts </a:t>
            </a:r>
            <a:r>
              <a:rPr lang="en-US" sz="4000" b="1" dirty="0">
                <a:sym typeface="+mn-ea"/>
              </a:rPr>
              <a:t>Component</a:t>
            </a:r>
            <a:endParaRPr lang="en-US" sz="4000" b="1" dirty="0"/>
          </a:p>
        </p:txBody>
      </p:sp>
      <p:sp>
        <p:nvSpPr>
          <p:cNvPr id="3" name="Text Box 2"/>
          <p:cNvSpPr txBox="1"/>
          <p:nvPr/>
        </p:nvSpPr>
        <p:spPr>
          <a:xfrm>
            <a:off x="683260" y="2573655"/>
            <a:ext cx="10708640" cy="2072989"/>
          </a:xfrm>
          <a:prstGeom prst="rect">
            <a:avLst/>
          </a:prstGeom>
          <a:noFill/>
        </p:spPr>
        <p:txBody>
          <a:bodyPr wrap="square" rtlCol="0">
            <a:noAutofit/>
          </a:bodyPr>
          <a:lstStyle/>
          <a:p>
            <a:pPr>
              <a:lnSpc>
                <a:spcPct val="130000"/>
              </a:lnSpc>
            </a:pPr>
            <a:r>
              <a:rPr lang="en-US" sz="2000" b="1" i="0" u="none" strike="noStrike" dirty="0">
                <a:effectLst/>
              </a:rPr>
              <a:t>Introduction </a:t>
            </a:r>
          </a:p>
          <a:p>
            <a:pPr>
              <a:lnSpc>
                <a:spcPct val="130000"/>
              </a:lnSpc>
            </a:pPr>
            <a:r>
              <a:rPr lang="en-US" sz="2000" dirty="0">
                <a:latin typeface="+mn-lt"/>
              </a:rPr>
              <a:t>The Contracts component serves as a dynamic contract management solution. It offers a table-top representation of contracts with search capabilities for convenient browsing. Contracts may be added, edited, and deleted by users, and the table reflects any real-time adjustments. This guarantees a current, well-organized, and easily accessible contract management platform.</a:t>
            </a:r>
          </a:p>
        </p:txBody>
      </p:sp>
    </p:spTree>
  </p:cSld>
  <p:clrMapOvr>
    <a:masterClrMapping/>
  </p:clrMapOvr>
  <p:transition spd="slow">
    <p:wip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3" name="图片 3"/>
          <p:cNvPicPr>
            <a:picLocks noChangeAspect="1"/>
          </p:cNvPicPr>
          <p:nvPr/>
        </p:nvPicPr>
        <p:blipFill>
          <a:blip r:embed="rId2">
            <a:alphaModFix amt="40000"/>
          </a:blip>
          <a:srcRect l="5727" r="16841" b="26530"/>
          <a:stretch>
            <a:fillRect/>
          </a:stretch>
        </p:blipFill>
        <p:spPr>
          <a:xfrm>
            <a:off x="0" y="-18472"/>
            <a:ext cx="12192000" cy="6858000"/>
          </a:xfrm>
          <a:prstGeom prst="rect">
            <a:avLst/>
          </a:prstGeom>
          <a:noFill/>
          <a:ln w="9525">
            <a:noFill/>
          </a:ln>
        </p:spPr>
      </p:pic>
      <p:grpSp>
        <p:nvGrpSpPr>
          <p:cNvPr id="13314" name="组合 1"/>
          <p:cNvGrpSpPr/>
          <p:nvPr/>
        </p:nvGrpSpPr>
        <p:grpSpPr>
          <a:xfrm>
            <a:off x="211138" y="257175"/>
            <a:ext cx="558800" cy="463550"/>
            <a:chOff x="3448565" y="1912142"/>
            <a:chExt cx="4927433" cy="2485075"/>
          </a:xfrm>
        </p:grpSpPr>
        <p:cxnSp>
          <p:nvCxnSpPr>
            <p:cNvPr id="19" name="直接连接符 18"/>
            <p:cNvCxnSpPr/>
            <p:nvPr/>
          </p:nvCxnSpPr>
          <p:spPr>
            <a:xfrm>
              <a:off x="3773726" y="1912142"/>
              <a:ext cx="0" cy="798197"/>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3772566" y="1912142"/>
              <a:ext cx="4603432"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8364977" y="1912142"/>
              <a:ext cx="0" cy="386837"/>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V="1">
              <a:off x="8362673" y="3976971"/>
              <a:ext cx="0" cy="420246"/>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flipV="1">
              <a:off x="3814013" y="4397217"/>
              <a:ext cx="4549805"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H="1" flipV="1">
              <a:off x="3824904" y="3544871"/>
              <a:ext cx="0" cy="852346"/>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H="1">
              <a:off x="3448565" y="3544868"/>
              <a:ext cx="377483" cy="234209"/>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13322" name="文本框 28"/>
          <p:cNvSpPr txBox="1"/>
          <p:nvPr/>
        </p:nvSpPr>
        <p:spPr>
          <a:xfrm>
            <a:off x="290513" y="254000"/>
            <a:ext cx="3744912" cy="398780"/>
          </a:xfrm>
          <a:prstGeom prst="rect">
            <a:avLst/>
          </a:prstGeom>
          <a:noFill/>
          <a:ln w="9525">
            <a:noFill/>
          </a:ln>
        </p:spPr>
        <p:txBody>
          <a:bodyPr anchor="t">
            <a:spAutoFit/>
          </a:bodyPr>
          <a:lstStyle/>
          <a:p>
            <a:pPr>
              <a:buFont typeface="Arial" panose="020B0604020202020204" pitchFamily="34" charset="0"/>
            </a:pPr>
            <a:r>
              <a:rPr lang="en-US" altLang="zh-CN" sz="2000" dirty="0">
                <a:solidFill>
                  <a:srgbClr val="404040"/>
                </a:solidFill>
                <a:ea typeface="Calibri" panose="020F0502020204030204" pitchFamily="34" charset="0"/>
              </a:rPr>
              <a:t>Project Tracker</a:t>
            </a:r>
          </a:p>
        </p:txBody>
      </p:sp>
      <p:sp>
        <p:nvSpPr>
          <p:cNvPr id="2" name="Text Box 1"/>
          <p:cNvSpPr txBox="1"/>
          <p:nvPr/>
        </p:nvSpPr>
        <p:spPr>
          <a:xfrm>
            <a:off x="2097405" y="976630"/>
            <a:ext cx="7880350" cy="706755"/>
          </a:xfrm>
          <a:prstGeom prst="rect">
            <a:avLst/>
          </a:prstGeom>
          <a:noFill/>
        </p:spPr>
        <p:txBody>
          <a:bodyPr wrap="square" rtlCol="0">
            <a:spAutoFit/>
          </a:bodyPr>
          <a:lstStyle/>
          <a:p>
            <a:r>
              <a:rPr lang="en-US" sz="4000" b="1" dirty="0">
                <a:solidFill>
                  <a:srgbClr val="000000"/>
                </a:solidFill>
              </a:rPr>
              <a:t>Contracts </a:t>
            </a:r>
            <a:r>
              <a:rPr lang="en-US" sz="4000" b="1" dirty="0">
                <a:sym typeface="+mn-ea"/>
              </a:rPr>
              <a:t>Component User Stories</a:t>
            </a:r>
            <a:endParaRPr lang="en-US" sz="4000" b="1" dirty="0"/>
          </a:p>
        </p:txBody>
      </p:sp>
      <p:sp>
        <p:nvSpPr>
          <p:cNvPr id="3" name="Text Box 2"/>
          <p:cNvSpPr txBox="1"/>
          <p:nvPr/>
        </p:nvSpPr>
        <p:spPr>
          <a:xfrm>
            <a:off x="683260" y="2007235"/>
            <a:ext cx="10708640" cy="4450080"/>
          </a:xfrm>
          <a:prstGeom prst="rect">
            <a:avLst/>
          </a:prstGeom>
          <a:noFill/>
        </p:spPr>
        <p:txBody>
          <a:bodyPr wrap="square" rtlCol="0">
            <a:noAutofit/>
          </a:bodyPr>
          <a:lstStyle/>
          <a:p>
            <a:pPr marL="342900" indent="-342900">
              <a:lnSpc>
                <a:spcPct val="130000"/>
              </a:lnSpc>
              <a:buFont typeface="Arial" panose="020B0604020202020204" pitchFamily="34" charset="0"/>
              <a:buChar char="•"/>
            </a:pPr>
            <a:r>
              <a:rPr lang="en-US" sz="1800" dirty="0">
                <a:latin typeface="+mn-lt"/>
              </a:rPr>
              <a:t>List Contracts: As a user, I want to see all contracts in a table format, so that I can easily navigate through them.</a:t>
            </a:r>
          </a:p>
          <a:p>
            <a:pPr marL="342900" indent="-342900">
              <a:lnSpc>
                <a:spcPct val="130000"/>
              </a:lnSpc>
              <a:buFont typeface="Arial" panose="020B0604020202020204" pitchFamily="34" charset="0"/>
              <a:buChar char="•"/>
            </a:pPr>
            <a:r>
              <a:rPr lang="en-US" sz="1800" dirty="0">
                <a:latin typeface="+mn-lt"/>
              </a:rPr>
              <a:t>Search Contracts: As a user, I want to quickly find contracts by typing into a search box and see dynamic results, so that I can get instant feedback.</a:t>
            </a:r>
          </a:p>
          <a:p>
            <a:pPr marL="342900" indent="-342900">
              <a:lnSpc>
                <a:spcPct val="130000"/>
              </a:lnSpc>
              <a:buFont typeface="Arial" panose="020B0604020202020204" pitchFamily="34" charset="0"/>
              <a:buChar char="•"/>
            </a:pPr>
            <a:r>
              <a:rPr lang="en-US" sz="1800" dirty="0">
                <a:latin typeface="+mn-lt"/>
              </a:rPr>
              <a:t>Add New Contract: As a user, I want to add new contracts using a form and expect the system to validate my data so that I can ensure its correctness and completeness.</a:t>
            </a:r>
          </a:p>
          <a:p>
            <a:pPr marL="342900" indent="-342900">
              <a:lnSpc>
                <a:spcPct val="130000"/>
              </a:lnSpc>
              <a:buFont typeface="Arial" panose="020B0604020202020204" pitchFamily="34" charset="0"/>
              <a:buChar char="•"/>
            </a:pPr>
            <a:r>
              <a:rPr lang="en-US" sz="1800" dirty="0">
                <a:latin typeface="+mn-lt"/>
              </a:rPr>
              <a:t>Edit Contracts: As a user, I want to edit contracts using a form that pops up when I click an "Edit" button so that I can easily modify contract details.</a:t>
            </a:r>
          </a:p>
          <a:p>
            <a:pPr marL="342900" indent="-342900">
              <a:lnSpc>
                <a:spcPct val="130000"/>
              </a:lnSpc>
              <a:buFont typeface="Arial" panose="020B0604020202020204" pitchFamily="34" charset="0"/>
              <a:buChar char="•"/>
            </a:pPr>
            <a:r>
              <a:rPr lang="en-US" sz="1800" dirty="0">
                <a:latin typeface="+mn-lt"/>
              </a:rPr>
              <a:t>Delete Contracts: As a user, I want to delete contracts with a confirmation step, so that I can prevent unintentional deletions.</a:t>
            </a:r>
          </a:p>
          <a:p>
            <a:pPr marL="342900" indent="-342900">
              <a:lnSpc>
                <a:spcPct val="130000"/>
              </a:lnSpc>
              <a:buFont typeface="Arial" panose="020B0604020202020204" pitchFamily="34" charset="0"/>
              <a:buChar char="•"/>
            </a:pPr>
            <a:r>
              <a:rPr lang="en-US" sz="1800" dirty="0">
                <a:latin typeface="+mn-lt"/>
              </a:rPr>
              <a:t>Real-time Updates: As a user, I want the table to be immediately updated after I edit or delete a contract so that I can see the current state of the contracts.</a:t>
            </a:r>
          </a:p>
        </p:txBody>
      </p:sp>
    </p:spTree>
  </p:cSld>
  <p:clrMapOvr>
    <a:masterClrMapping/>
  </p:clrMapOvr>
  <p:transition spd="slow">
    <p:wip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3" name="图片 3"/>
          <p:cNvPicPr>
            <a:picLocks noChangeAspect="1"/>
          </p:cNvPicPr>
          <p:nvPr/>
        </p:nvPicPr>
        <p:blipFill>
          <a:blip r:embed="rId2">
            <a:alphaModFix amt="40000"/>
          </a:blip>
          <a:srcRect l="5727" r="16841" b="26530"/>
          <a:stretch>
            <a:fillRect/>
          </a:stretch>
        </p:blipFill>
        <p:spPr>
          <a:xfrm>
            <a:off x="0" y="-18472"/>
            <a:ext cx="12192000" cy="6858000"/>
          </a:xfrm>
          <a:prstGeom prst="rect">
            <a:avLst/>
          </a:prstGeom>
          <a:noFill/>
          <a:ln w="9525">
            <a:noFill/>
          </a:ln>
        </p:spPr>
      </p:pic>
      <p:grpSp>
        <p:nvGrpSpPr>
          <p:cNvPr id="13314" name="组合 1"/>
          <p:cNvGrpSpPr/>
          <p:nvPr/>
        </p:nvGrpSpPr>
        <p:grpSpPr>
          <a:xfrm>
            <a:off x="211138" y="257175"/>
            <a:ext cx="558800" cy="463550"/>
            <a:chOff x="3448565" y="1912142"/>
            <a:chExt cx="4927433" cy="2485075"/>
          </a:xfrm>
        </p:grpSpPr>
        <p:cxnSp>
          <p:nvCxnSpPr>
            <p:cNvPr id="19" name="直接连接符 18"/>
            <p:cNvCxnSpPr/>
            <p:nvPr/>
          </p:nvCxnSpPr>
          <p:spPr>
            <a:xfrm>
              <a:off x="3773726" y="1912142"/>
              <a:ext cx="0" cy="798197"/>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3772566" y="1912142"/>
              <a:ext cx="4603432"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8364977" y="1912142"/>
              <a:ext cx="0" cy="386837"/>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V="1">
              <a:off x="8362673" y="3976971"/>
              <a:ext cx="0" cy="420246"/>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flipV="1">
              <a:off x="3814013" y="4397217"/>
              <a:ext cx="4549805"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H="1" flipV="1">
              <a:off x="3824904" y="3544871"/>
              <a:ext cx="0" cy="852346"/>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H="1">
              <a:off x="3448565" y="3544868"/>
              <a:ext cx="377483" cy="234209"/>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13322" name="文本框 28"/>
          <p:cNvSpPr txBox="1"/>
          <p:nvPr/>
        </p:nvSpPr>
        <p:spPr>
          <a:xfrm>
            <a:off x="290513" y="254000"/>
            <a:ext cx="3744912" cy="398780"/>
          </a:xfrm>
          <a:prstGeom prst="rect">
            <a:avLst/>
          </a:prstGeom>
          <a:noFill/>
          <a:ln w="9525">
            <a:noFill/>
          </a:ln>
        </p:spPr>
        <p:txBody>
          <a:bodyPr anchor="t">
            <a:spAutoFit/>
          </a:bodyPr>
          <a:lstStyle/>
          <a:p>
            <a:pPr>
              <a:buFont typeface="Arial" panose="020B0604020202020204" pitchFamily="34" charset="0"/>
            </a:pPr>
            <a:r>
              <a:rPr lang="en-US" altLang="zh-CN" sz="2000" dirty="0">
                <a:solidFill>
                  <a:srgbClr val="404040"/>
                </a:solidFill>
                <a:ea typeface="Calibri" panose="020F0502020204030204" pitchFamily="34" charset="0"/>
              </a:rPr>
              <a:t>Project Tracker</a:t>
            </a:r>
          </a:p>
        </p:txBody>
      </p:sp>
      <p:sp>
        <p:nvSpPr>
          <p:cNvPr id="2" name="Text Box 1"/>
          <p:cNvSpPr txBox="1"/>
          <p:nvPr/>
        </p:nvSpPr>
        <p:spPr>
          <a:xfrm>
            <a:off x="2097405" y="976630"/>
            <a:ext cx="7880350" cy="706755"/>
          </a:xfrm>
          <a:prstGeom prst="rect">
            <a:avLst/>
          </a:prstGeom>
          <a:noFill/>
        </p:spPr>
        <p:txBody>
          <a:bodyPr wrap="square" rtlCol="0">
            <a:spAutoFit/>
          </a:bodyPr>
          <a:lstStyle/>
          <a:p>
            <a:r>
              <a:rPr lang="en-US" sz="4000" b="1" dirty="0">
                <a:solidFill>
                  <a:srgbClr val="000000"/>
                </a:solidFill>
              </a:rPr>
              <a:t>Contracts </a:t>
            </a:r>
            <a:r>
              <a:rPr lang="en-US" sz="4000" b="1" dirty="0">
                <a:sym typeface="+mn-ea"/>
              </a:rPr>
              <a:t>Component Requirements</a:t>
            </a:r>
            <a:endParaRPr lang="en-US" sz="4000" b="1" dirty="0"/>
          </a:p>
        </p:txBody>
      </p:sp>
      <p:sp>
        <p:nvSpPr>
          <p:cNvPr id="3" name="Text Box 2"/>
          <p:cNvSpPr txBox="1"/>
          <p:nvPr/>
        </p:nvSpPr>
        <p:spPr>
          <a:xfrm>
            <a:off x="683260" y="2007235"/>
            <a:ext cx="10708640" cy="4074795"/>
          </a:xfrm>
          <a:prstGeom prst="rect">
            <a:avLst/>
          </a:prstGeom>
          <a:noFill/>
        </p:spPr>
        <p:txBody>
          <a:bodyPr wrap="square" rtlCol="0">
            <a:noAutofit/>
          </a:bodyPr>
          <a:lstStyle/>
          <a:p>
            <a:pPr marL="342900" indent="-342900">
              <a:lnSpc>
                <a:spcPct val="130000"/>
              </a:lnSpc>
              <a:buFont typeface="Arial" panose="020B0604020202020204" pitchFamily="34" charset="0"/>
              <a:buChar char="•"/>
            </a:pPr>
            <a:r>
              <a:rPr lang="en-US" sz="2000" dirty="0">
                <a:latin typeface="+mn-lt"/>
              </a:rPr>
              <a:t>List Contracts: Display contracts in a tabular format for easy navigation.</a:t>
            </a:r>
          </a:p>
          <a:p>
            <a:pPr marL="342900" indent="-342900">
              <a:lnSpc>
                <a:spcPct val="130000"/>
              </a:lnSpc>
              <a:buFont typeface="Arial" panose="020B0604020202020204" pitchFamily="34" charset="0"/>
              <a:buChar char="•"/>
            </a:pPr>
            <a:r>
              <a:rPr lang="en-US" sz="2000" dirty="0">
                <a:latin typeface="+mn-lt"/>
              </a:rPr>
              <a:t>Search Functionality: Provide a search box for users to find contracts by name with dynamic results.</a:t>
            </a:r>
          </a:p>
          <a:p>
            <a:pPr marL="342900" indent="-342900">
              <a:lnSpc>
                <a:spcPct val="130000"/>
              </a:lnSpc>
              <a:buFont typeface="Arial" panose="020B0604020202020204" pitchFamily="34" charset="0"/>
              <a:buChar char="•"/>
            </a:pPr>
            <a:r>
              <a:rPr lang="en-US" sz="2000" dirty="0">
                <a:latin typeface="+mn-lt"/>
              </a:rPr>
              <a:t>Add New Contract: Include an "Add New Contract" button or link and a form for data entry. Validate the data for correctness and completeness.</a:t>
            </a:r>
          </a:p>
          <a:p>
            <a:pPr marL="342900" indent="-342900">
              <a:lnSpc>
                <a:spcPct val="130000"/>
              </a:lnSpc>
              <a:buFont typeface="Arial" panose="020B0604020202020204" pitchFamily="34" charset="0"/>
              <a:buChar char="•"/>
            </a:pPr>
            <a:r>
              <a:rPr lang="en-US" sz="2000" dirty="0">
                <a:latin typeface="+mn-lt"/>
              </a:rPr>
              <a:t>Edit Contracts: Allow users to edit contracts using an "Edit" button or editable field in each contract row.</a:t>
            </a:r>
          </a:p>
          <a:p>
            <a:pPr marL="342900" indent="-342900">
              <a:lnSpc>
                <a:spcPct val="130000"/>
              </a:lnSpc>
              <a:buFont typeface="Arial" panose="020B0604020202020204" pitchFamily="34" charset="0"/>
              <a:buChar char="•"/>
            </a:pPr>
            <a:r>
              <a:rPr lang="en-US" sz="2000" dirty="0">
                <a:latin typeface="+mn-lt"/>
              </a:rPr>
              <a:t>Delete Contracts: Include a "Delete" button or checkbox in each contract row. Ask users to confirm before deletion.</a:t>
            </a:r>
          </a:p>
          <a:p>
            <a:pPr marL="342900" indent="-342900">
              <a:lnSpc>
                <a:spcPct val="130000"/>
              </a:lnSpc>
              <a:buFont typeface="Arial" panose="020B0604020202020204" pitchFamily="34" charset="0"/>
              <a:buChar char="•"/>
            </a:pPr>
            <a:r>
              <a:rPr lang="en-US" sz="2000" dirty="0">
                <a:latin typeface="+mn-lt"/>
              </a:rPr>
              <a:t>Real-time Updates: Update the table immediately after a contract is edited or deleted.</a:t>
            </a:r>
          </a:p>
        </p:txBody>
      </p:sp>
    </p:spTree>
  </p:cSld>
  <p:clrMapOvr>
    <a:masterClrMapping/>
  </p:clrMapOvr>
  <p:transition spd="slow">
    <p:wip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3" name="图片 3"/>
          <p:cNvPicPr>
            <a:picLocks noChangeAspect="1"/>
          </p:cNvPicPr>
          <p:nvPr/>
        </p:nvPicPr>
        <p:blipFill>
          <a:blip r:embed="rId2">
            <a:alphaModFix amt="40000"/>
          </a:blip>
          <a:srcRect l="5727" r="16841" b="26530"/>
          <a:stretch>
            <a:fillRect/>
          </a:stretch>
        </p:blipFill>
        <p:spPr>
          <a:xfrm>
            <a:off x="0" y="-18472"/>
            <a:ext cx="12192000" cy="6858000"/>
          </a:xfrm>
          <a:prstGeom prst="rect">
            <a:avLst/>
          </a:prstGeom>
          <a:noFill/>
          <a:ln w="9525">
            <a:noFill/>
          </a:ln>
        </p:spPr>
      </p:pic>
      <p:grpSp>
        <p:nvGrpSpPr>
          <p:cNvPr id="13314" name="组合 1"/>
          <p:cNvGrpSpPr/>
          <p:nvPr/>
        </p:nvGrpSpPr>
        <p:grpSpPr>
          <a:xfrm>
            <a:off x="211138" y="257175"/>
            <a:ext cx="558800" cy="463550"/>
            <a:chOff x="3448565" y="1912142"/>
            <a:chExt cx="4927433" cy="2485075"/>
          </a:xfrm>
        </p:grpSpPr>
        <p:cxnSp>
          <p:nvCxnSpPr>
            <p:cNvPr id="19" name="直接连接符 18"/>
            <p:cNvCxnSpPr/>
            <p:nvPr/>
          </p:nvCxnSpPr>
          <p:spPr>
            <a:xfrm>
              <a:off x="3773726" y="1912142"/>
              <a:ext cx="0" cy="798197"/>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3772566" y="1912142"/>
              <a:ext cx="4603432"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8364977" y="1912142"/>
              <a:ext cx="0" cy="386837"/>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V="1">
              <a:off x="8362673" y="3976971"/>
              <a:ext cx="0" cy="420246"/>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flipV="1">
              <a:off x="3814013" y="4397217"/>
              <a:ext cx="4549805"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H="1" flipV="1">
              <a:off x="3824904" y="3544871"/>
              <a:ext cx="0" cy="852346"/>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H="1">
              <a:off x="3448565" y="3544868"/>
              <a:ext cx="377483" cy="234209"/>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13322" name="文本框 28"/>
          <p:cNvSpPr txBox="1"/>
          <p:nvPr/>
        </p:nvSpPr>
        <p:spPr>
          <a:xfrm>
            <a:off x="290513" y="254000"/>
            <a:ext cx="3744912" cy="398780"/>
          </a:xfrm>
          <a:prstGeom prst="rect">
            <a:avLst/>
          </a:prstGeom>
          <a:noFill/>
          <a:ln w="9525">
            <a:noFill/>
          </a:ln>
        </p:spPr>
        <p:txBody>
          <a:bodyPr anchor="t">
            <a:spAutoFit/>
          </a:bodyPr>
          <a:lstStyle/>
          <a:p>
            <a:pPr>
              <a:buFont typeface="Arial" panose="020B0604020202020204" pitchFamily="34" charset="0"/>
            </a:pPr>
            <a:r>
              <a:rPr lang="en-US" altLang="zh-CN" sz="2000" dirty="0">
                <a:solidFill>
                  <a:srgbClr val="404040"/>
                </a:solidFill>
                <a:ea typeface="Calibri" panose="020F0502020204030204" pitchFamily="34" charset="0"/>
              </a:rPr>
              <a:t>Project Tracker</a:t>
            </a:r>
          </a:p>
        </p:txBody>
      </p:sp>
      <p:sp>
        <p:nvSpPr>
          <p:cNvPr id="2" name="Text Box 1"/>
          <p:cNvSpPr txBox="1"/>
          <p:nvPr/>
        </p:nvSpPr>
        <p:spPr>
          <a:xfrm>
            <a:off x="3347720" y="720725"/>
            <a:ext cx="5496560" cy="706755"/>
          </a:xfrm>
          <a:prstGeom prst="rect">
            <a:avLst/>
          </a:prstGeom>
          <a:noFill/>
        </p:spPr>
        <p:txBody>
          <a:bodyPr wrap="square" rtlCol="0">
            <a:spAutoFit/>
          </a:bodyPr>
          <a:lstStyle/>
          <a:p>
            <a:r>
              <a:rPr lang="en-US" sz="4000" b="1" dirty="0">
                <a:solidFill>
                  <a:srgbClr val="000000"/>
                </a:solidFill>
              </a:rPr>
              <a:t>Contracts </a:t>
            </a:r>
            <a:r>
              <a:rPr lang="en-US" sz="4000" b="1" dirty="0">
                <a:sym typeface="+mn-ea"/>
              </a:rPr>
              <a:t>Component UI </a:t>
            </a:r>
            <a:endParaRPr lang="en-US" sz="4000" b="1" dirty="0"/>
          </a:p>
        </p:txBody>
      </p:sp>
      <p:pic>
        <p:nvPicPr>
          <p:cNvPr id="4" name="Picture 3" descr="contracts page"/>
          <p:cNvPicPr>
            <a:picLocks noChangeAspect="1"/>
          </p:cNvPicPr>
          <p:nvPr/>
        </p:nvPicPr>
        <p:blipFill>
          <a:blip r:embed="rId3"/>
          <a:stretch>
            <a:fillRect/>
          </a:stretch>
        </p:blipFill>
        <p:spPr>
          <a:xfrm>
            <a:off x="944245" y="1663700"/>
            <a:ext cx="10303510" cy="4647565"/>
          </a:xfrm>
          <a:prstGeom prst="rect">
            <a:avLst/>
          </a:prstGeom>
        </p:spPr>
      </p:pic>
    </p:spTree>
  </p:cSld>
  <p:clrMapOvr>
    <a:masterClrMapping/>
  </p:clrMapOvr>
  <p:transition spd="slow">
    <p:wip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314" name="组合 1"/>
          <p:cNvGrpSpPr/>
          <p:nvPr/>
        </p:nvGrpSpPr>
        <p:grpSpPr>
          <a:xfrm>
            <a:off x="211138" y="257175"/>
            <a:ext cx="558800" cy="463550"/>
            <a:chOff x="3448565" y="1912142"/>
            <a:chExt cx="4927433" cy="2485075"/>
          </a:xfrm>
        </p:grpSpPr>
        <p:cxnSp>
          <p:nvCxnSpPr>
            <p:cNvPr id="19" name="直接连接符 18"/>
            <p:cNvCxnSpPr/>
            <p:nvPr/>
          </p:nvCxnSpPr>
          <p:spPr>
            <a:xfrm>
              <a:off x="3773726" y="1912142"/>
              <a:ext cx="0" cy="798197"/>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3772566" y="1912142"/>
              <a:ext cx="4603432"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8364977" y="1912142"/>
              <a:ext cx="0" cy="386837"/>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V="1">
              <a:off x="8362673" y="3976971"/>
              <a:ext cx="0" cy="420246"/>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flipV="1">
              <a:off x="3814013" y="4397217"/>
              <a:ext cx="4549805"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H="1" flipV="1">
              <a:off x="3824904" y="3544871"/>
              <a:ext cx="0" cy="852346"/>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H="1">
              <a:off x="3448565" y="3544868"/>
              <a:ext cx="377483" cy="234209"/>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13322" name="文本框 28"/>
          <p:cNvSpPr txBox="1"/>
          <p:nvPr/>
        </p:nvSpPr>
        <p:spPr>
          <a:xfrm>
            <a:off x="290513" y="254000"/>
            <a:ext cx="3744912" cy="398780"/>
          </a:xfrm>
          <a:prstGeom prst="rect">
            <a:avLst/>
          </a:prstGeom>
          <a:noFill/>
          <a:ln w="9525">
            <a:noFill/>
          </a:ln>
        </p:spPr>
        <p:txBody>
          <a:bodyPr anchor="t">
            <a:spAutoFit/>
          </a:bodyPr>
          <a:lstStyle/>
          <a:p>
            <a:pPr>
              <a:buFont typeface="Arial" panose="020B0604020202020204" pitchFamily="34" charset="0"/>
            </a:pPr>
            <a:r>
              <a:rPr lang="en-US" altLang="zh-CN" sz="2000" dirty="0">
                <a:solidFill>
                  <a:srgbClr val="404040"/>
                </a:solidFill>
                <a:ea typeface="Calibri" panose="020F0502020204030204" pitchFamily="34" charset="0"/>
              </a:rPr>
              <a:t>Project Tracker</a:t>
            </a:r>
          </a:p>
        </p:txBody>
      </p:sp>
      <p:sp>
        <p:nvSpPr>
          <p:cNvPr id="2" name="Text Box 1"/>
          <p:cNvSpPr txBox="1"/>
          <p:nvPr/>
        </p:nvSpPr>
        <p:spPr>
          <a:xfrm>
            <a:off x="3347720" y="720725"/>
            <a:ext cx="5496560" cy="706755"/>
          </a:xfrm>
          <a:prstGeom prst="rect">
            <a:avLst/>
          </a:prstGeom>
          <a:noFill/>
        </p:spPr>
        <p:txBody>
          <a:bodyPr wrap="square" rtlCol="0">
            <a:spAutoFit/>
          </a:bodyPr>
          <a:lstStyle/>
          <a:p>
            <a:r>
              <a:rPr lang="en-US" sz="4000" b="1" dirty="0">
                <a:solidFill>
                  <a:srgbClr val="000000"/>
                </a:solidFill>
              </a:rPr>
              <a:t>Contracts </a:t>
            </a:r>
            <a:r>
              <a:rPr lang="en-US" sz="4000" b="1" dirty="0">
                <a:sym typeface="+mn-ea"/>
              </a:rPr>
              <a:t>Component UI </a:t>
            </a:r>
            <a:endParaRPr lang="en-US" sz="4000" b="1" dirty="0"/>
          </a:p>
        </p:txBody>
      </p:sp>
      <p:pic>
        <p:nvPicPr>
          <p:cNvPr id="5" name="Picture 4" descr="Screenshot 2024-04-17 172630"/>
          <p:cNvPicPr>
            <a:picLocks noChangeAspect="1"/>
          </p:cNvPicPr>
          <p:nvPr/>
        </p:nvPicPr>
        <p:blipFill>
          <a:blip r:embed="rId2"/>
          <a:stretch>
            <a:fillRect/>
          </a:stretch>
        </p:blipFill>
        <p:spPr>
          <a:xfrm>
            <a:off x="960120" y="1634490"/>
            <a:ext cx="10271125" cy="4848860"/>
          </a:xfrm>
          <a:prstGeom prst="rect">
            <a:avLst/>
          </a:prstGeom>
        </p:spPr>
      </p:pic>
    </p:spTree>
  </p:cSld>
  <p:clrMapOvr>
    <a:masterClrMapping/>
  </p:clrMapOvr>
  <p:transition spd="slow">
    <p:wip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314" name="组合 1"/>
          <p:cNvGrpSpPr/>
          <p:nvPr/>
        </p:nvGrpSpPr>
        <p:grpSpPr>
          <a:xfrm>
            <a:off x="211138" y="257175"/>
            <a:ext cx="558800" cy="463550"/>
            <a:chOff x="3448565" y="1912142"/>
            <a:chExt cx="4927433" cy="2485075"/>
          </a:xfrm>
        </p:grpSpPr>
        <p:cxnSp>
          <p:nvCxnSpPr>
            <p:cNvPr id="19" name="直接连接符 18"/>
            <p:cNvCxnSpPr/>
            <p:nvPr/>
          </p:nvCxnSpPr>
          <p:spPr>
            <a:xfrm>
              <a:off x="3773726" y="1912142"/>
              <a:ext cx="0" cy="798197"/>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3772566" y="1912142"/>
              <a:ext cx="4603432"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8364977" y="1912142"/>
              <a:ext cx="0" cy="386837"/>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V="1">
              <a:off x="8362673" y="3976971"/>
              <a:ext cx="0" cy="420246"/>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flipV="1">
              <a:off x="3814013" y="4397217"/>
              <a:ext cx="4549805"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H="1" flipV="1">
              <a:off x="3824904" y="3544871"/>
              <a:ext cx="0" cy="852346"/>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H="1">
              <a:off x="3448565" y="3544868"/>
              <a:ext cx="377483" cy="234209"/>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13322" name="文本框 28"/>
          <p:cNvSpPr txBox="1"/>
          <p:nvPr/>
        </p:nvSpPr>
        <p:spPr>
          <a:xfrm>
            <a:off x="290513" y="254000"/>
            <a:ext cx="3744912" cy="398780"/>
          </a:xfrm>
          <a:prstGeom prst="rect">
            <a:avLst/>
          </a:prstGeom>
          <a:noFill/>
          <a:ln w="9525">
            <a:noFill/>
          </a:ln>
        </p:spPr>
        <p:txBody>
          <a:bodyPr anchor="t">
            <a:spAutoFit/>
          </a:bodyPr>
          <a:lstStyle/>
          <a:p>
            <a:pPr>
              <a:buFont typeface="Arial" panose="020B0604020202020204" pitchFamily="34" charset="0"/>
            </a:pPr>
            <a:r>
              <a:rPr lang="en-US" altLang="zh-CN" sz="2000" dirty="0">
                <a:solidFill>
                  <a:srgbClr val="404040"/>
                </a:solidFill>
                <a:ea typeface="Calibri" panose="020F0502020204030204" pitchFamily="34" charset="0"/>
              </a:rPr>
              <a:t>Project Tracker</a:t>
            </a:r>
          </a:p>
        </p:txBody>
      </p:sp>
      <p:sp>
        <p:nvSpPr>
          <p:cNvPr id="2" name="Text Box 1"/>
          <p:cNvSpPr txBox="1"/>
          <p:nvPr/>
        </p:nvSpPr>
        <p:spPr>
          <a:xfrm>
            <a:off x="3018155" y="720725"/>
            <a:ext cx="6155690" cy="706755"/>
          </a:xfrm>
          <a:prstGeom prst="rect">
            <a:avLst/>
          </a:prstGeom>
          <a:noFill/>
        </p:spPr>
        <p:txBody>
          <a:bodyPr wrap="square" rtlCol="0">
            <a:spAutoFit/>
          </a:bodyPr>
          <a:lstStyle/>
          <a:p>
            <a:r>
              <a:rPr lang="en-US" sz="4000" b="1" dirty="0">
                <a:solidFill>
                  <a:srgbClr val="000000"/>
                </a:solidFill>
              </a:rPr>
              <a:t>Contracts </a:t>
            </a:r>
            <a:r>
              <a:rPr lang="en-US" sz="4000" b="1" dirty="0">
                <a:sym typeface="+mn-ea"/>
              </a:rPr>
              <a:t>Component Code</a:t>
            </a:r>
            <a:endParaRPr lang="en-US" sz="4000" b="1" dirty="0"/>
          </a:p>
        </p:txBody>
      </p:sp>
      <p:pic>
        <p:nvPicPr>
          <p:cNvPr id="3" name="Picture 2" descr="Screenshot 2024-04-17 172903"/>
          <p:cNvPicPr>
            <a:picLocks noChangeAspect="1"/>
          </p:cNvPicPr>
          <p:nvPr/>
        </p:nvPicPr>
        <p:blipFill>
          <a:blip r:embed="rId2"/>
          <a:stretch>
            <a:fillRect/>
          </a:stretch>
        </p:blipFill>
        <p:spPr>
          <a:xfrm>
            <a:off x="1544955" y="1427480"/>
            <a:ext cx="4307840" cy="5025390"/>
          </a:xfrm>
          <a:prstGeom prst="rect">
            <a:avLst/>
          </a:prstGeom>
        </p:spPr>
      </p:pic>
      <p:pic>
        <p:nvPicPr>
          <p:cNvPr id="6" name="Picture 5" descr="Screenshot 2024-04-17 172959"/>
          <p:cNvPicPr>
            <a:picLocks noChangeAspect="1"/>
          </p:cNvPicPr>
          <p:nvPr/>
        </p:nvPicPr>
        <p:blipFill>
          <a:blip r:embed="rId3"/>
          <a:stretch>
            <a:fillRect/>
          </a:stretch>
        </p:blipFill>
        <p:spPr>
          <a:xfrm>
            <a:off x="6228080" y="1427480"/>
            <a:ext cx="4771390" cy="5024755"/>
          </a:xfrm>
          <a:prstGeom prst="rect">
            <a:avLst/>
          </a:prstGeom>
        </p:spPr>
      </p:pic>
    </p:spTree>
  </p:cSld>
  <p:clrMapOvr>
    <a:masterClrMapping/>
  </p:clrMapOvr>
  <p:transition spd="slow">
    <p:wip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3" name="图片 3"/>
          <p:cNvPicPr>
            <a:picLocks noChangeAspect="1"/>
          </p:cNvPicPr>
          <p:nvPr/>
        </p:nvPicPr>
        <p:blipFill>
          <a:blip r:embed="rId2">
            <a:alphaModFix amt="40000"/>
          </a:blip>
          <a:srcRect l="5727" r="16841" b="26530"/>
          <a:stretch>
            <a:fillRect/>
          </a:stretch>
        </p:blipFill>
        <p:spPr>
          <a:xfrm>
            <a:off x="0" y="-18472"/>
            <a:ext cx="12192000" cy="6858000"/>
          </a:xfrm>
          <a:prstGeom prst="rect">
            <a:avLst/>
          </a:prstGeom>
          <a:noFill/>
          <a:ln w="9525">
            <a:noFill/>
          </a:ln>
        </p:spPr>
      </p:pic>
      <p:grpSp>
        <p:nvGrpSpPr>
          <p:cNvPr id="13314" name="组合 1"/>
          <p:cNvGrpSpPr/>
          <p:nvPr/>
        </p:nvGrpSpPr>
        <p:grpSpPr>
          <a:xfrm>
            <a:off x="211138" y="257175"/>
            <a:ext cx="558800" cy="463550"/>
            <a:chOff x="3448565" y="1912142"/>
            <a:chExt cx="4927433" cy="2485075"/>
          </a:xfrm>
        </p:grpSpPr>
        <p:cxnSp>
          <p:nvCxnSpPr>
            <p:cNvPr id="19" name="直接连接符 18"/>
            <p:cNvCxnSpPr/>
            <p:nvPr/>
          </p:nvCxnSpPr>
          <p:spPr>
            <a:xfrm>
              <a:off x="3773726" y="1912142"/>
              <a:ext cx="0" cy="798197"/>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3772566" y="1912142"/>
              <a:ext cx="4603432"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8364977" y="1912142"/>
              <a:ext cx="0" cy="386837"/>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V="1">
              <a:off x="8362673" y="3976971"/>
              <a:ext cx="0" cy="420246"/>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flipV="1">
              <a:off x="3814013" y="4397217"/>
              <a:ext cx="4549805"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H="1" flipV="1">
              <a:off x="3824904" y="3544871"/>
              <a:ext cx="0" cy="852346"/>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H="1">
              <a:off x="3448565" y="3544868"/>
              <a:ext cx="377483" cy="234209"/>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13322" name="文本框 28"/>
          <p:cNvSpPr txBox="1"/>
          <p:nvPr/>
        </p:nvSpPr>
        <p:spPr>
          <a:xfrm>
            <a:off x="290513" y="254000"/>
            <a:ext cx="3744912" cy="398780"/>
          </a:xfrm>
          <a:prstGeom prst="rect">
            <a:avLst/>
          </a:prstGeom>
          <a:noFill/>
          <a:ln w="9525">
            <a:noFill/>
          </a:ln>
        </p:spPr>
        <p:txBody>
          <a:bodyPr anchor="t">
            <a:spAutoFit/>
          </a:bodyPr>
          <a:lstStyle/>
          <a:p>
            <a:pPr>
              <a:buFont typeface="Arial" panose="020B0604020202020204" pitchFamily="34" charset="0"/>
            </a:pPr>
            <a:r>
              <a:rPr lang="en-US" altLang="zh-CN" sz="2000" dirty="0">
                <a:solidFill>
                  <a:srgbClr val="404040"/>
                </a:solidFill>
                <a:ea typeface="Calibri" panose="020F0502020204030204" pitchFamily="34" charset="0"/>
              </a:rPr>
              <a:t>Project Tracker</a:t>
            </a:r>
          </a:p>
        </p:txBody>
      </p:sp>
      <p:sp>
        <p:nvSpPr>
          <p:cNvPr id="2" name="Text Box 1"/>
          <p:cNvSpPr txBox="1"/>
          <p:nvPr/>
        </p:nvSpPr>
        <p:spPr>
          <a:xfrm>
            <a:off x="3807191" y="976373"/>
            <a:ext cx="5597525" cy="707886"/>
          </a:xfrm>
          <a:prstGeom prst="rect">
            <a:avLst/>
          </a:prstGeom>
          <a:noFill/>
        </p:spPr>
        <p:txBody>
          <a:bodyPr wrap="square" rtlCol="0">
            <a:spAutoFit/>
          </a:bodyPr>
          <a:lstStyle/>
          <a:p>
            <a:r>
              <a:rPr lang="en-US" sz="4000" b="1" dirty="0">
                <a:solidFill>
                  <a:srgbClr val="000000"/>
                </a:solidFill>
              </a:rPr>
              <a:t>Employees </a:t>
            </a:r>
            <a:r>
              <a:rPr lang="en-US" sz="4000" b="1" dirty="0">
                <a:sym typeface="+mn-ea"/>
              </a:rPr>
              <a:t>Component</a:t>
            </a:r>
            <a:endParaRPr lang="en-US" sz="4000" b="1" dirty="0"/>
          </a:p>
        </p:txBody>
      </p:sp>
      <p:sp>
        <p:nvSpPr>
          <p:cNvPr id="3" name="Text Box 2"/>
          <p:cNvSpPr txBox="1"/>
          <p:nvPr/>
        </p:nvSpPr>
        <p:spPr>
          <a:xfrm>
            <a:off x="683260" y="2006722"/>
            <a:ext cx="10708640" cy="4053205"/>
          </a:xfrm>
          <a:prstGeom prst="rect">
            <a:avLst/>
          </a:prstGeom>
          <a:noFill/>
        </p:spPr>
        <p:txBody>
          <a:bodyPr wrap="square" rtlCol="0">
            <a:noAutofit/>
          </a:bodyPr>
          <a:lstStyle/>
          <a:p>
            <a:pPr marL="342900" indent="-342900">
              <a:lnSpc>
                <a:spcPct val="130000"/>
              </a:lnSpc>
              <a:buFont typeface="Arial" panose="020B0604020202020204" pitchFamily="34" charset="0"/>
              <a:buChar char="•"/>
            </a:pPr>
            <a:r>
              <a:rPr lang="en-US" sz="2000" dirty="0">
                <a:latin typeface="+mn-lt"/>
              </a:rPr>
              <a:t>Purpose of the Employees component.</a:t>
            </a:r>
          </a:p>
          <a:p>
            <a:pPr marL="342900" indent="-342900">
              <a:lnSpc>
                <a:spcPct val="130000"/>
              </a:lnSpc>
              <a:buFont typeface="Arial" panose="020B0604020202020204" pitchFamily="34" charset="0"/>
              <a:buChar char="•"/>
            </a:pPr>
            <a:r>
              <a:rPr lang="en-US" sz="2000" dirty="0">
                <a:latin typeface="+mn-lt"/>
              </a:rPr>
              <a:t>Ability to modify, delete, and create employee details.</a:t>
            </a:r>
          </a:p>
          <a:p>
            <a:pPr marL="342900" indent="-342900">
              <a:lnSpc>
                <a:spcPct val="130000"/>
              </a:lnSpc>
              <a:buFont typeface="Arial" panose="020B0604020202020204" pitchFamily="34" charset="0"/>
              <a:buChar char="•"/>
            </a:pPr>
            <a:r>
              <a:rPr lang="en-US" sz="2000" dirty="0">
                <a:latin typeface="+mn-lt"/>
              </a:rPr>
              <a:t>Immediate updates to the database.</a:t>
            </a:r>
          </a:p>
          <a:p>
            <a:pPr marL="342900" indent="-342900">
              <a:lnSpc>
                <a:spcPct val="130000"/>
              </a:lnSpc>
              <a:buFont typeface="Arial" panose="020B0604020202020204" pitchFamily="34" charset="0"/>
              <a:buChar char="•"/>
            </a:pPr>
            <a:r>
              <a:rPr lang="en-US" sz="2000" dirty="0">
                <a:latin typeface="+mn-lt"/>
              </a:rPr>
              <a:t>Data synchronization for real-time updates.</a:t>
            </a:r>
          </a:p>
          <a:p>
            <a:pPr marL="342900" indent="-342900">
              <a:lnSpc>
                <a:spcPct val="130000"/>
              </a:lnSpc>
              <a:buFont typeface="Arial" panose="020B0604020202020204" pitchFamily="34" charset="0"/>
              <a:buChar char="•"/>
            </a:pPr>
            <a:r>
              <a:rPr lang="en-US" sz="2000" dirty="0">
                <a:latin typeface="+mn-lt"/>
              </a:rPr>
              <a:t>Managers:</a:t>
            </a:r>
          </a:p>
          <a:p>
            <a:pPr marL="800100" lvl="1" indent="-342900">
              <a:lnSpc>
                <a:spcPct val="130000"/>
              </a:lnSpc>
              <a:buFont typeface="Arial" panose="020B0604020202020204" pitchFamily="34" charset="0"/>
              <a:buChar char="•"/>
            </a:pPr>
            <a:r>
              <a:rPr lang="en-US" sz="2000" dirty="0">
                <a:latin typeface="+mn-lt"/>
              </a:rPr>
              <a:t>Admin role with the ability to modify employee details.</a:t>
            </a:r>
          </a:p>
          <a:p>
            <a:pPr marL="800100" lvl="1" indent="-342900">
              <a:lnSpc>
                <a:spcPct val="130000"/>
              </a:lnSpc>
              <a:buFont typeface="Arial" panose="020B0604020202020204" pitchFamily="34" charset="0"/>
              <a:buChar char="•"/>
            </a:pPr>
            <a:r>
              <a:rPr lang="en-US" sz="2000" dirty="0">
                <a:latin typeface="+mn-lt"/>
              </a:rPr>
              <a:t>Can update employee projects, location, allocation dates, and roles.</a:t>
            </a:r>
          </a:p>
          <a:p>
            <a:pPr marL="342900" indent="-342900">
              <a:lnSpc>
                <a:spcPct val="130000"/>
              </a:lnSpc>
              <a:buFont typeface="Arial" panose="020B0604020202020204" pitchFamily="34" charset="0"/>
              <a:buChar char="•"/>
            </a:pPr>
            <a:r>
              <a:rPr lang="en-US" sz="2000" dirty="0">
                <a:latin typeface="+mn-lt"/>
              </a:rPr>
              <a:t>Other Users:</a:t>
            </a:r>
          </a:p>
          <a:p>
            <a:pPr marL="800100" lvl="1" indent="-342900">
              <a:lnSpc>
                <a:spcPct val="130000"/>
              </a:lnSpc>
              <a:buFont typeface="Arial" panose="020B0604020202020204" pitchFamily="34" charset="0"/>
              <a:buChar char="•"/>
            </a:pPr>
            <a:r>
              <a:rPr lang="en-US" sz="2000" dirty="0">
                <a:latin typeface="+mn-lt"/>
              </a:rPr>
              <a:t>Can view employee details and updates in real-time.</a:t>
            </a:r>
          </a:p>
          <a:p>
            <a:pPr marL="342900" indent="-342900">
              <a:lnSpc>
                <a:spcPct val="130000"/>
              </a:lnSpc>
              <a:buFont typeface="Arial" panose="020B0604020202020204" pitchFamily="34" charset="0"/>
              <a:buChar char="•"/>
            </a:pPr>
            <a:endParaRPr lang="en-US" sz="2000" dirty="0">
              <a:latin typeface="+mn-lt"/>
            </a:endParaRPr>
          </a:p>
        </p:txBody>
      </p:sp>
    </p:spTree>
  </p:cSld>
  <p:clrMapOvr>
    <a:masterClrMapping/>
  </p:clrMapOvr>
  <p:transition spd="slow">
    <p:wip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3" name="图片 3"/>
          <p:cNvPicPr>
            <a:picLocks noChangeAspect="1"/>
          </p:cNvPicPr>
          <p:nvPr/>
        </p:nvPicPr>
        <p:blipFill>
          <a:blip r:embed="rId2">
            <a:alphaModFix amt="40000"/>
          </a:blip>
          <a:srcRect l="5727" r="16841" b="26530"/>
          <a:stretch>
            <a:fillRect/>
          </a:stretch>
        </p:blipFill>
        <p:spPr>
          <a:xfrm>
            <a:off x="0" y="0"/>
            <a:ext cx="12192000" cy="6858000"/>
          </a:xfrm>
          <a:prstGeom prst="rect">
            <a:avLst/>
          </a:prstGeom>
          <a:noFill/>
          <a:ln w="9525">
            <a:noFill/>
          </a:ln>
        </p:spPr>
      </p:pic>
      <p:grpSp>
        <p:nvGrpSpPr>
          <p:cNvPr id="13314" name="组合 1"/>
          <p:cNvGrpSpPr/>
          <p:nvPr/>
        </p:nvGrpSpPr>
        <p:grpSpPr>
          <a:xfrm>
            <a:off x="211138" y="257175"/>
            <a:ext cx="558800" cy="463550"/>
            <a:chOff x="3448565" y="1912142"/>
            <a:chExt cx="4927433" cy="2485075"/>
          </a:xfrm>
        </p:grpSpPr>
        <p:cxnSp>
          <p:nvCxnSpPr>
            <p:cNvPr id="19" name="直接连接符 18"/>
            <p:cNvCxnSpPr/>
            <p:nvPr/>
          </p:nvCxnSpPr>
          <p:spPr>
            <a:xfrm>
              <a:off x="3773726" y="1912142"/>
              <a:ext cx="0" cy="798197"/>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3772566" y="1912142"/>
              <a:ext cx="4603432"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8364977" y="1912142"/>
              <a:ext cx="0" cy="386837"/>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V="1">
              <a:off x="8362673" y="3976971"/>
              <a:ext cx="0" cy="420246"/>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flipV="1">
              <a:off x="3814013" y="4397217"/>
              <a:ext cx="4549805"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H="1" flipV="1">
              <a:off x="3824904" y="3544871"/>
              <a:ext cx="0" cy="852346"/>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H="1">
              <a:off x="3448565" y="3544868"/>
              <a:ext cx="377483" cy="234209"/>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13322" name="文本框 28"/>
          <p:cNvSpPr txBox="1"/>
          <p:nvPr/>
        </p:nvSpPr>
        <p:spPr>
          <a:xfrm>
            <a:off x="290513" y="254000"/>
            <a:ext cx="3744912" cy="398780"/>
          </a:xfrm>
          <a:prstGeom prst="rect">
            <a:avLst/>
          </a:prstGeom>
          <a:noFill/>
          <a:ln w="9525">
            <a:noFill/>
          </a:ln>
        </p:spPr>
        <p:txBody>
          <a:bodyPr anchor="t">
            <a:spAutoFit/>
          </a:bodyPr>
          <a:lstStyle/>
          <a:p>
            <a:pPr>
              <a:buFont typeface="Arial" panose="020B0604020202020204" pitchFamily="34" charset="0"/>
            </a:pPr>
            <a:r>
              <a:rPr lang="en-US" altLang="zh-CN" sz="2000" dirty="0">
                <a:solidFill>
                  <a:srgbClr val="404040"/>
                </a:solidFill>
                <a:ea typeface="Calibri" panose="020F0502020204030204" pitchFamily="34" charset="0"/>
              </a:rPr>
              <a:t>Project Tracker</a:t>
            </a:r>
          </a:p>
        </p:txBody>
      </p:sp>
      <p:sp>
        <p:nvSpPr>
          <p:cNvPr id="2" name="Text Box 1"/>
          <p:cNvSpPr txBox="1"/>
          <p:nvPr/>
        </p:nvSpPr>
        <p:spPr>
          <a:xfrm>
            <a:off x="2068945" y="798073"/>
            <a:ext cx="7359429" cy="707886"/>
          </a:xfrm>
          <a:prstGeom prst="rect">
            <a:avLst/>
          </a:prstGeom>
          <a:noFill/>
        </p:spPr>
        <p:txBody>
          <a:bodyPr wrap="square" rtlCol="0">
            <a:spAutoFit/>
          </a:bodyPr>
          <a:lstStyle/>
          <a:p>
            <a:r>
              <a:rPr lang="en-US" sz="4000" b="1" dirty="0">
                <a:solidFill>
                  <a:srgbClr val="000000"/>
                </a:solidFill>
                <a:latin typeface="+mn-lt"/>
              </a:rPr>
              <a:t>Employee </a:t>
            </a:r>
            <a:r>
              <a:rPr lang="en-US" sz="4000" b="1" dirty="0">
                <a:sym typeface="+mn-ea"/>
              </a:rPr>
              <a:t>Component</a:t>
            </a:r>
            <a:r>
              <a:rPr lang="en-US" sz="4000" b="1" i="0" u="none" strike="noStrike" dirty="0">
                <a:solidFill>
                  <a:srgbClr val="000000"/>
                </a:solidFill>
                <a:effectLst/>
                <a:latin typeface="+mn-lt"/>
              </a:rPr>
              <a:t> User Story</a:t>
            </a:r>
            <a:endParaRPr lang="en-US" sz="4000" b="1" dirty="0"/>
          </a:p>
        </p:txBody>
      </p:sp>
      <p:sp>
        <p:nvSpPr>
          <p:cNvPr id="3" name="Text Box 2"/>
          <p:cNvSpPr txBox="1"/>
          <p:nvPr/>
        </p:nvSpPr>
        <p:spPr>
          <a:xfrm>
            <a:off x="683260" y="2015958"/>
            <a:ext cx="10708640" cy="4053205"/>
          </a:xfrm>
          <a:prstGeom prst="rect">
            <a:avLst/>
          </a:prstGeom>
          <a:noFill/>
        </p:spPr>
        <p:txBody>
          <a:bodyPr wrap="square" rtlCol="0">
            <a:noAutofit/>
          </a:bodyPr>
          <a:lstStyle/>
          <a:p>
            <a:pPr marL="285750" indent="-285750" rtl="0">
              <a:spcBef>
                <a:spcPts val="1200"/>
              </a:spcBef>
              <a:spcAft>
                <a:spcPts val="1200"/>
              </a:spcAft>
              <a:buFont typeface="Arial" panose="020B0604020202020204" pitchFamily="34" charset="0"/>
              <a:buChar char="•"/>
            </a:pPr>
            <a:r>
              <a:rPr lang="en-US" sz="1800" b="0" i="0" u="none" strike="noStrike" dirty="0">
                <a:effectLst/>
                <a:latin typeface="+mn-lt"/>
              </a:rPr>
              <a:t>As a user, I want to see a list of all employees in a table format.</a:t>
            </a:r>
            <a:endParaRPr lang="en-US" sz="2400" b="0" dirty="0">
              <a:effectLst/>
              <a:latin typeface="+mn-lt"/>
            </a:endParaRPr>
          </a:p>
          <a:p>
            <a:pPr marL="285750" indent="-285750" rtl="0">
              <a:spcBef>
                <a:spcPts val="1200"/>
              </a:spcBef>
              <a:spcAft>
                <a:spcPts val="1200"/>
              </a:spcAft>
              <a:buFont typeface="Arial" panose="020B0604020202020204" pitchFamily="34" charset="0"/>
              <a:buChar char="•"/>
            </a:pPr>
            <a:r>
              <a:rPr lang="en-US" sz="1800" b="0" i="0" u="none" strike="noStrike" dirty="0">
                <a:effectLst/>
                <a:latin typeface="+mn-lt"/>
              </a:rPr>
              <a:t>As a user, I want to search for employees by entering their names in a search box.</a:t>
            </a:r>
            <a:endParaRPr lang="en-US" sz="2400" b="0" dirty="0">
              <a:effectLst/>
              <a:latin typeface="+mn-lt"/>
            </a:endParaRPr>
          </a:p>
          <a:p>
            <a:pPr marL="285750" indent="-285750" rtl="0">
              <a:spcBef>
                <a:spcPts val="1200"/>
              </a:spcBef>
              <a:spcAft>
                <a:spcPts val="1200"/>
              </a:spcAft>
              <a:buFont typeface="Arial" panose="020B0604020202020204" pitchFamily="34" charset="0"/>
              <a:buChar char="•"/>
            </a:pPr>
            <a:r>
              <a:rPr lang="en-US" sz="1800" b="0" i="0" u="none" strike="noStrike" dirty="0">
                <a:effectLst/>
                <a:latin typeface="+mn-lt"/>
              </a:rPr>
              <a:t>As a user, I want to add a new employee to the system.</a:t>
            </a:r>
            <a:endParaRPr lang="en-US" sz="2400" b="0" dirty="0">
              <a:effectLst/>
              <a:latin typeface="+mn-lt"/>
            </a:endParaRPr>
          </a:p>
          <a:p>
            <a:pPr marL="285750" indent="-285750" rtl="0">
              <a:spcBef>
                <a:spcPts val="1200"/>
              </a:spcBef>
              <a:spcAft>
                <a:spcPts val="1200"/>
              </a:spcAft>
              <a:buFont typeface="Arial" panose="020B0604020202020204" pitchFamily="34" charset="0"/>
              <a:buChar char="•"/>
            </a:pPr>
            <a:r>
              <a:rPr lang="en-US" sz="1800" b="0" i="0" u="none" strike="noStrike" dirty="0">
                <a:effectLst/>
                <a:latin typeface="+mn-lt"/>
              </a:rPr>
              <a:t>As a user, I want to edit the details of an existing employee.</a:t>
            </a:r>
            <a:endParaRPr lang="en-US" sz="2400" b="0" dirty="0">
              <a:effectLst/>
              <a:latin typeface="+mn-lt"/>
            </a:endParaRPr>
          </a:p>
          <a:p>
            <a:pPr marL="285750" indent="-285750" rtl="0">
              <a:spcBef>
                <a:spcPts val="1200"/>
              </a:spcBef>
              <a:spcAft>
                <a:spcPts val="1200"/>
              </a:spcAft>
              <a:buFont typeface="Arial" panose="020B0604020202020204" pitchFamily="34" charset="0"/>
              <a:buChar char="•"/>
            </a:pPr>
            <a:r>
              <a:rPr lang="en-US" sz="1800" b="0" i="0" u="none" strike="noStrike" dirty="0">
                <a:effectLst/>
                <a:latin typeface="+mn-lt"/>
              </a:rPr>
              <a:t>As a user, I want to delete an existing employee.</a:t>
            </a:r>
            <a:endParaRPr lang="en-US" sz="2400" b="0" dirty="0">
              <a:effectLst/>
              <a:latin typeface="+mn-lt"/>
            </a:endParaRPr>
          </a:p>
          <a:p>
            <a:pPr marL="285750" indent="-285750" rtl="0">
              <a:spcBef>
                <a:spcPts val="1200"/>
              </a:spcBef>
              <a:spcAft>
                <a:spcPts val="1200"/>
              </a:spcAft>
              <a:buFont typeface="Arial" panose="020B0604020202020204" pitchFamily="34" charset="0"/>
              <a:buChar char="•"/>
            </a:pPr>
            <a:r>
              <a:rPr lang="en-US" sz="1800" b="0" i="0" u="none" strike="noStrike" dirty="0">
                <a:effectLst/>
                <a:latin typeface="+mn-lt"/>
              </a:rPr>
              <a:t>As a user, I want the employee table to update in real-time after edit or delete operations.</a:t>
            </a:r>
            <a:endParaRPr lang="en-US" sz="2400" b="0" dirty="0">
              <a:effectLst/>
              <a:latin typeface="+mn-lt"/>
            </a:endParaRPr>
          </a:p>
          <a:p>
            <a:br>
              <a:rPr lang="en-US" sz="2400" dirty="0"/>
            </a:br>
            <a:endParaRPr lang="en-US" sz="2400" dirty="0"/>
          </a:p>
          <a:p>
            <a:pPr marL="342900" indent="-342900">
              <a:lnSpc>
                <a:spcPct val="130000"/>
              </a:lnSpc>
              <a:buFont typeface="Arial" panose="020B0604020202020204" pitchFamily="34" charset="0"/>
              <a:buChar char="•"/>
            </a:pPr>
            <a:endParaRPr lang="en-US" sz="2000" dirty="0"/>
          </a:p>
        </p:txBody>
      </p:sp>
    </p:spTree>
  </p:cSld>
  <p:clrMapOvr>
    <a:masterClrMapping/>
  </p:clrMapOvr>
  <p:transition spd="slow">
    <p:wipe/>
  </p:transition>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p:cNvSpPr>
            <a:spLocks noGrp="1" noRot="1" noChangeAspect="1" noMove="1" noResize="1" noEditPoints="1" noAdjustHandles="1" noChangeArrowheads="1" noChangeShapeType="1" noTextEdit="1"/>
          </p:cNvSpPr>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图片 3"/>
          <p:cNvPicPr>
            <a:picLocks noChangeAspect="1"/>
          </p:cNvPicPr>
          <p:nvPr/>
        </p:nvPicPr>
        <p:blipFill rotWithShape="1">
          <a:blip r:embed="rId2"/>
          <a:srcRect l="2672" r="13787" b="1"/>
          <a:stretch>
            <a:fillRect/>
          </a:stretch>
        </p:blipFill>
        <p:spPr>
          <a:xfrm>
            <a:off x="0" y="10"/>
            <a:ext cx="11831781" cy="6857990"/>
          </a:xfrm>
          <a:prstGeom prst="rect">
            <a:avLst/>
          </a:prstGeom>
          <a:noFill/>
        </p:spPr>
      </p:pic>
      <p:sp>
        <p:nvSpPr>
          <p:cNvPr id="12" name="Rectangle 11"/>
          <p:cNvSpPr>
            <a:spLocks noGrp="1" noRot="1" noChangeAspect="1" noMove="1" noResize="1" noEditPoints="1" noAdjustHandles="1" noChangeArrowheads="1" noChangeShapeType="1" noTextEdit="1"/>
          </p:cNvSpPr>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360220" y="365125"/>
            <a:ext cx="10993580" cy="835602"/>
          </a:xfrm>
        </p:spPr>
        <p:txBody>
          <a:bodyPr vert="horz" lIns="91440" tIns="45720" rIns="91440" bIns="45720" rtlCol="0" anchor="ctr">
            <a:normAutofit/>
          </a:bodyPr>
          <a:lstStyle/>
          <a:p>
            <a:r>
              <a:rPr lang="en-US" sz="4000" b="1" dirty="0">
                <a:solidFill>
                  <a:srgbClr val="000000"/>
                </a:solidFill>
                <a:latin typeface="+mn-lt"/>
              </a:rPr>
              <a:t>Employee UI</a:t>
            </a:r>
            <a:endParaRPr lang="en-US" sz="4000" b="1" dirty="0">
              <a:latin typeface="+mn-lt"/>
            </a:endParaRPr>
          </a:p>
        </p:txBody>
      </p:sp>
      <p:sp>
        <p:nvSpPr>
          <p:cNvPr id="3" name="Text Placeholder 2"/>
          <p:cNvSpPr>
            <a:spLocks noGrp="1"/>
          </p:cNvSpPr>
          <p:nvPr>
            <p:ph type="body" idx="1"/>
          </p:nvPr>
        </p:nvSpPr>
        <p:spPr>
          <a:xfrm>
            <a:off x="1470447" y="3990589"/>
            <a:ext cx="7633442" cy="3025940"/>
          </a:xfrm>
        </p:spPr>
        <p:txBody>
          <a:bodyPr vert="horz" lIns="91440" tIns="45720" rIns="91440" bIns="45720" rtlCol="0">
            <a:normAutofit/>
          </a:bodyPr>
          <a:lstStyle/>
          <a:p>
            <a:endParaRPr lang="en-US" dirty="0"/>
          </a:p>
        </p:txBody>
      </p:sp>
      <p:pic>
        <p:nvPicPr>
          <p:cNvPr id="1536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4453" y="1440873"/>
            <a:ext cx="11353800" cy="515208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wipe/>
  </p:transition>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p:cNvSpPr>
            <a:spLocks noGrp="1" noRot="1" noChangeAspect="1" noMove="1" noResize="1" noEditPoints="1" noAdjustHandles="1" noChangeArrowheads="1" noChangeShapeType="1" noTextEdit="1"/>
          </p:cNvSpPr>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图片 3"/>
          <p:cNvPicPr>
            <a:picLocks noChangeAspect="1"/>
          </p:cNvPicPr>
          <p:nvPr/>
        </p:nvPicPr>
        <p:blipFill rotWithShape="1">
          <a:blip r:embed="rId2"/>
          <a:srcRect l="2672" r="13787" b="1"/>
          <a:stretch>
            <a:fillRect/>
          </a:stretch>
        </p:blipFill>
        <p:spPr>
          <a:xfrm>
            <a:off x="0" y="10"/>
            <a:ext cx="11831781" cy="6857990"/>
          </a:xfrm>
          <a:prstGeom prst="rect">
            <a:avLst/>
          </a:prstGeom>
          <a:noFill/>
        </p:spPr>
      </p:pic>
      <p:sp>
        <p:nvSpPr>
          <p:cNvPr id="12" name="Rectangle 11"/>
          <p:cNvSpPr>
            <a:spLocks noGrp="1" noRot="1" noChangeAspect="1" noMove="1" noResize="1" noEditPoints="1" noAdjustHandles="1" noChangeArrowheads="1" noChangeShapeType="1" noTextEdit="1"/>
          </p:cNvSpPr>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360220" y="365125"/>
            <a:ext cx="10993580" cy="835602"/>
          </a:xfrm>
        </p:spPr>
        <p:txBody>
          <a:bodyPr vert="horz" lIns="91440" tIns="45720" rIns="91440" bIns="45720" rtlCol="0" anchor="ctr">
            <a:normAutofit/>
          </a:bodyPr>
          <a:lstStyle/>
          <a:p>
            <a:r>
              <a:rPr lang="en-US" sz="4000" b="1" dirty="0">
                <a:solidFill>
                  <a:srgbClr val="000000"/>
                </a:solidFill>
                <a:latin typeface="+mn-lt"/>
              </a:rPr>
              <a:t>Employee UI</a:t>
            </a:r>
            <a:endParaRPr lang="en-US" sz="4000" b="1" dirty="0">
              <a:latin typeface="+mn-lt"/>
            </a:endParaRPr>
          </a:p>
        </p:txBody>
      </p:sp>
      <p:sp>
        <p:nvSpPr>
          <p:cNvPr id="3" name="Text Placeholder 2"/>
          <p:cNvSpPr>
            <a:spLocks noGrp="1"/>
          </p:cNvSpPr>
          <p:nvPr>
            <p:ph type="body" idx="1"/>
          </p:nvPr>
        </p:nvSpPr>
        <p:spPr>
          <a:xfrm>
            <a:off x="1470447" y="2013527"/>
            <a:ext cx="7633442" cy="2484582"/>
          </a:xfrm>
        </p:spPr>
        <p:txBody>
          <a:bodyPr vert="horz" lIns="91440" tIns="45720" rIns="91440" bIns="45720" rtlCol="0">
            <a:normAutofit/>
          </a:bodyPr>
          <a:lstStyle/>
          <a:p>
            <a:endParaRPr lang="en-US" dirty="0"/>
          </a:p>
        </p:txBody>
      </p:sp>
      <p:pic>
        <p:nvPicPr>
          <p:cNvPr id="6" name="Picture 5" descr="A screenshot of a computer&#10;&#10;Description automatically generated"/>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0724" y="1046753"/>
            <a:ext cx="10652571" cy="5697887"/>
          </a:xfrm>
          <a:prstGeom prst="rect">
            <a:avLst/>
          </a:prstGeom>
        </p:spPr>
      </p:pic>
    </p:spTree>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5" name="图片 3"/>
          <p:cNvPicPr>
            <a:picLocks noChangeAspect="1"/>
          </p:cNvPicPr>
          <p:nvPr/>
        </p:nvPicPr>
        <p:blipFill>
          <a:blip r:embed="rId2"/>
          <a:srcRect l="5727" r="16841" b="26530"/>
          <a:stretch>
            <a:fillRect/>
          </a:stretch>
        </p:blipFill>
        <p:spPr>
          <a:xfrm>
            <a:off x="0" y="27708"/>
            <a:ext cx="12192000" cy="6858000"/>
          </a:xfrm>
          <a:prstGeom prst="rect">
            <a:avLst/>
          </a:prstGeom>
          <a:noFill/>
          <a:ln w="9525">
            <a:noFill/>
          </a:ln>
        </p:spPr>
      </p:pic>
      <p:grpSp>
        <p:nvGrpSpPr>
          <p:cNvPr id="11266" name="组合 1"/>
          <p:cNvGrpSpPr/>
          <p:nvPr/>
        </p:nvGrpSpPr>
        <p:grpSpPr>
          <a:xfrm>
            <a:off x="211138" y="257175"/>
            <a:ext cx="558800" cy="463550"/>
            <a:chOff x="3448565" y="1912142"/>
            <a:chExt cx="4927433" cy="2485075"/>
          </a:xfrm>
        </p:grpSpPr>
        <p:cxnSp>
          <p:nvCxnSpPr>
            <p:cNvPr id="19" name="直接连接符 18"/>
            <p:cNvCxnSpPr/>
            <p:nvPr/>
          </p:nvCxnSpPr>
          <p:spPr>
            <a:xfrm>
              <a:off x="3773726" y="1912142"/>
              <a:ext cx="0" cy="798197"/>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3772566" y="1912142"/>
              <a:ext cx="4603432"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8364977" y="1912142"/>
              <a:ext cx="0" cy="386837"/>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V="1">
              <a:off x="8362673" y="3976971"/>
              <a:ext cx="0" cy="420246"/>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flipV="1">
              <a:off x="3814013" y="4397217"/>
              <a:ext cx="4549805"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H="1" flipV="1">
              <a:off x="3824904" y="3544871"/>
              <a:ext cx="0" cy="852346"/>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H="1">
              <a:off x="3448565" y="3544868"/>
              <a:ext cx="377483" cy="234209"/>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16" name="文本框 15"/>
          <p:cNvSpPr txBox="1">
            <a:spLocks noChangeArrowheads="1"/>
          </p:cNvSpPr>
          <p:nvPr/>
        </p:nvSpPr>
        <p:spPr bwMode="auto">
          <a:xfrm>
            <a:off x="3472876" y="405448"/>
            <a:ext cx="599439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SimSun"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en-US" altLang="zh-CN" sz="3200" b="1" i="0" u="none" strike="noStrike" kern="1200" cap="none" spc="0" normalizeH="0" baseline="0" noProof="0" dirty="0">
                <a:ln>
                  <a:noFill/>
                </a:ln>
                <a:solidFill>
                  <a:schemeClr val="tx1"/>
                </a:solidFill>
                <a:effectLst/>
                <a:uLnTx/>
                <a:uFillTx/>
                <a:ea typeface="Calibri" panose="020F0502020204030204" pitchFamily="34" charset="0"/>
                <a:cs typeface="+mn-cs"/>
                <a:sym typeface="+mn-ea"/>
              </a:rPr>
              <a:t>Technical Requirements</a:t>
            </a:r>
          </a:p>
        </p:txBody>
      </p:sp>
      <p:sp>
        <p:nvSpPr>
          <p:cNvPr id="10250" name="文本框 28"/>
          <p:cNvSpPr txBox="1"/>
          <p:nvPr/>
        </p:nvSpPr>
        <p:spPr>
          <a:xfrm>
            <a:off x="290513" y="254000"/>
            <a:ext cx="3744912" cy="398780"/>
          </a:xfrm>
          <a:prstGeom prst="rect">
            <a:avLst/>
          </a:prstGeom>
          <a:noFill/>
          <a:ln w="9525">
            <a:noFill/>
          </a:ln>
        </p:spPr>
        <p:txBody>
          <a:bodyPr anchor="t">
            <a:spAutoFit/>
          </a:bodyPr>
          <a:lstStyle/>
          <a:p>
            <a:pPr>
              <a:buFont typeface="Arial" panose="020B0604020202020204" pitchFamily="34" charset="0"/>
            </a:pPr>
            <a:r>
              <a:rPr lang="en-US" altLang="zh-CN" sz="2000" dirty="0">
                <a:solidFill>
                  <a:srgbClr val="404040"/>
                </a:solidFill>
                <a:ea typeface="Calibri" panose="020F0502020204030204" pitchFamily="34" charset="0"/>
              </a:rPr>
              <a:t>Project Tracker</a:t>
            </a:r>
            <a:endParaRPr lang="zh-CN" altLang="en-US" sz="2000" dirty="0">
              <a:solidFill>
                <a:srgbClr val="404040"/>
              </a:solidFill>
              <a:ea typeface="Calibri" panose="020F0502020204030204" pitchFamily="34" charset="0"/>
            </a:endParaRPr>
          </a:p>
        </p:txBody>
      </p:sp>
      <p:sp>
        <p:nvSpPr>
          <p:cNvPr id="9" name="TextBox 8"/>
          <p:cNvSpPr txBox="1"/>
          <p:nvPr/>
        </p:nvSpPr>
        <p:spPr>
          <a:xfrm>
            <a:off x="1052945" y="1699491"/>
            <a:ext cx="10619651" cy="4708981"/>
          </a:xfrm>
          <a:prstGeom prst="rect">
            <a:avLst/>
          </a:prstGeom>
          <a:noFill/>
        </p:spPr>
        <p:txBody>
          <a:bodyPr wrap="square" rtlCol="0">
            <a:spAutoFit/>
          </a:bodyPr>
          <a:lstStyle/>
          <a:p>
            <a:r>
              <a:rPr lang="en-US" sz="2000" b="1" dirty="0"/>
              <a:t>Frontend</a:t>
            </a:r>
            <a:r>
              <a:rPr lang="en-US" sz="2000" dirty="0"/>
              <a:t>:</a:t>
            </a:r>
          </a:p>
          <a:p>
            <a:pPr lvl="1"/>
            <a:r>
              <a:rPr lang="en-US" sz="2000" dirty="0"/>
              <a:t>Programming Languages: JavaScript</a:t>
            </a:r>
          </a:p>
          <a:p>
            <a:pPr lvl="1"/>
            <a:r>
              <a:rPr lang="en-US" sz="2000" dirty="0"/>
              <a:t>Front-end Framework: React</a:t>
            </a:r>
          </a:p>
          <a:p>
            <a:pPr lvl="1"/>
            <a:r>
              <a:rPr lang="en-US" sz="2000" dirty="0"/>
              <a:t>Version Control: GitHub</a:t>
            </a:r>
          </a:p>
          <a:p>
            <a:pPr lvl="1"/>
            <a:r>
              <a:rPr lang="en-US" sz="2000" dirty="0"/>
              <a:t>Authentication: Implement secure user authentication like JWT(JSON web token) Authentication</a:t>
            </a:r>
          </a:p>
          <a:p>
            <a:r>
              <a:rPr lang="en-US" sz="2000" b="1" dirty="0"/>
              <a:t>Backend</a:t>
            </a:r>
            <a:r>
              <a:rPr lang="en-US" sz="2000" dirty="0"/>
              <a:t>:</a:t>
            </a:r>
          </a:p>
          <a:p>
            <a:pPr lvl="1"/>
            <a:r>
              <a:rPr lang="en-US" sz="2000" dirty="0"/>
              <a:t>Back-end Framework: Node.js(Express.js), Mocha(unit test framework)</a:t>
            </a:r>
          </a:p>
          <a:p>
            <a:pPr lvl="1"/>
            <a:r>
              <a:rPr lang="en-US" sz="2000" dirty="0"/>
              <a:t>Authentication: Implement secure user authentication like JWT(JSON web token) Authentication</a:t>
            </a:r>
          </a:p>
          <a:p>
            <a:r>
              <a:rPr lang="en-US" sz="2000" b="1" dirty="0"/>
              <a:t>Database</a:t>
            </a:r>
            <a:r>
              <a:rPr lang="en-US" sz="2000" dirty="0"/>
              <a:t>:</a:t>
            </a:r>
          </a:p>
          <a:p>
            <a:pPr lvl="1"/>
            <a:r>
              <a:rPr lang="en-US" sz="2000" dirty="0"/>
              <a:t>Database: MongoDB</a:t>
            </a:r>
          </a:p>
          <a:p>
            <a:pPr lvl="1"/>
            <a:r>
              <a:rPr lang="en-US" sz="2000" dirty="0"/>
              <a:t>ODM: Mongoose</a:t>
            </a:r>
          </a:p>
          <a:p>
            <a:r>
              <a:rPr lang="en-US" sz="2000" b="1" dirty="0"/>
              <a:t>Tools</a:t>
            </a:r>
            <a:r>
              <a:rPr lang="en-US" sz="2000" dirty="0"/>
              <a:t>:</a:t>
            </a:r>
          </a:p>
          <a:p>
            <a:pPr lvl="1"/>
            <a:r>
              <a:rPr lang="en-US" sz="2000" dirty="0"/>
              <a:t>Postman</a:t>
            </a:r>
          </a:p>
          <a:p>
            <a:pPr lvl="1"/>
            <a:r>
              <a:rPr lang="en-US" sz="2000" dirty="0"/>
              <a:t>Visual Studio</a:t>
            </a:r>
          </a:p>
          <a:p>
            <a:pPr lvl="1"/>
            <a:r>
              <a:rPr lang="en-US" sz="2000" dirty="0"/>
              <a:t>Studio 3T</a:t>
            </a:r>
          </a:p>
        </p:txBody>
      </p:sp>
    </p:spTree>
  </p:cSld>
  <p:clrMapOvr>
    <a:masterClrMapping/>
  </p:clrMapOvr>
  <p:transition spd="slow">
    <p:wip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3" name="图片 3"/>
          <p:cNvPicPr>
            <a:picLocks noChangeAspect="1"/>
          </p:cNvPicPr>
          <p:nvPr/>
        </p:nvPicPr>
        <p:blipFill>
          <a:blip r:embed="rId2">
            <a:alphaModFix amt="40000"/>
          </a:blip>
          <a:srcRect l="5727" r="16841" b="26530"/>
          <a:stretch>
            <a:fillRect/>
          </a:stretch>
        </p:blipFill>
        <p:spPr>
          <a:xfrm>
            <a:off x="64655" y="0"/>
            <a:ext cx="12192000" cy="6858000"/>
          </a:xfrm>
          <a:prstGeom prst="rect">
            <a:avLst/>
          </a:prstGeom>
          <a:noFill/>
          <a:ln w="9525">
            <a:noFill/>
          </a:ln>
        </p:spPr>
      </p:pic>
      <p:grpSp>
        <p:nvGrpSpPr>
          <p:cNvPr id="13314" name="组合 1"/>
          <p:cNvGrpSpPr/>
          <p:nvPr/>
        </p:nvGrpSpPr>
        <p:grpSpPr>
          <a:xfrm>
            <a:off x="211138" y="257175"/>
            <a:ext cx="558800" cy="463550"/>
            <a:chOff x="3448565" y="1912142"/>
            <a:chExt cx="4927433" cy="2485075"/>
          </a:xfrm>
        </p:grpSpPr>
        <p:cxnSp>
          <p:nvCxnSpPr>
            <p:cNvPr id="19" name="直接连接符 18"/>
            <p:cNvCxnSpPr/>
            <p:nvPr/>
          </p:nvCxnSpPr>
          <p:spPr>
            <a:xfrm>
              <a:off x="3773726" y="1912142"/>
              <a:ext cx="0" cy="798197"/>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3772566" y="1912142"/>
              <a:ext cx="4603432"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8364977" y="1912142"/>
              <a:ext cx="0" cy="386837"/>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V="1">
              <a:off x="8362673" y="3976971"/>
              <a:ext cx="0" cy="420246"/>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flipV="1">
              <a:off x="3814013" y="4397217"/>
              <a:ext cx="4549805"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H="1" flipV="1">
              <a:off x="3824904" y="3544871"/>
              <a:ext cx="0" cy="852346"/>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H="1">
              <a:off x="3448565" y="3544868"/>
              <a:ext cx="377483" cy="234209"/>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2" name="Text Box 1"/>
          <p:cNvSpPr txBox="1"/>
          <p:nvPr/>
        </p:nvSpPr>
        <p:spPr>
          <a:xfrm>
            <a:off x="3540817" y="299402"/>
            <a:ext cx="5597525" cy="706755"/>
          </a:xfrm>
          <a:prstGeom prst="rect">
            <a:avLst/>
          </a:prstGeom>
          <a:noFill/>
        </p:spPr>
        <p:txBody>
          <a:bodyPr wrap="square" rtlCol="0">
            <a:spAutoFit/>
          </a:bodyPr>
          <a:lstStyle/>
          <a:p>
            <a:r>
              <a:rPr lang="en-US" sz="4000" b="1" dirty="0">
                <a:latin typeface="+mn-lt"/>
                <a:sym typeface="+mn-ea"/>
              </a:rPr>
              <a:t>Code </a:t>
            </a:r>
            <a:r>
              <a:rPr lang="en-US" sz="4000" b="1" i="0" u="none" strike="noStrike" dirty="0">
                <a:solidFill>
                  <a:srgbClr val="000000"/>
                </a:solidFill>
                <a:effectLst/>
                <a:latin typeface="+mn-lt"/>
              </a:rPr>
              <a:t>Snippet</a:t>
            </a:r>
            <a:endParaRPr lang="en-US" sz="4000" b="1" dirty="0">
              <a:latin typeface="+mn-lt"/>
            </a:endParaRPr>
          </a:p>
        </p:txBody>
      </p:sp>
      <p:sp>
        <p:nvSpPr>
          <p:cNvPr id="10250" name="文本框 28"/>
          <p:cNvSpPr txBox="1"/>
          <p:nvPr/>
        </p:nvSpPr>
        <p:spPr>
          <a:xfrm>
            <a:off x="290693" y="270590"/>
            <a:ext cx="3940010" cy="398780"/>
          </a:xfrm>
          <a:prstGeom prst="rect">
            <a:avLst/>
          </a:prstGeom>
          <a:noFill/>
          <a:ln w="9525">
            <a:noFill/>
          </a:ln>
        </p:spPr>
        <p:txBody>
          <a:bodyPr wrap="square" anchor="t">
            <a:spAutoFit/>
          </a:bodyPr>
          <a:lstStyle/>
          <a:p>
            <a:pPr>
              <a:buFont typeface="Arial" panose="020B0604020202020204" pitchFamily="34" charset="0"/>
            </a:pPr>
            <a:r>
              <a:rPr lang="en-US" altLang="zh-CN" sz="2000" dirty="0">
                <a:solidFill>
                  <a:srgbClr val="404040"/>
                </a:solidFill>
                <a:ea typeface="Calibri" panose="020F0502020204030204" pitchFamily="34" charset="0"/>
              </a:rPr>
              <a:t>Project Tracker</a:t>
            </a:r>
            <a:endParaRPr lang="zh-CN" altLang="en-US" sz="2000" dirty="0">
              <a:solidFill>
                <a:srgbClr val="404040"/>
              </a:solidFill>
              <a:ea typeface="Calibri" panose="020F0502020204030204" pitchFamily="34" charset="0"/>
            </a:endParaRPr>
          </a:p>
        </p:txBody>
      </p:sp>
      <p:pic>
        <p:nvPicPr>
          <p:cNvPr id="5" name="Picture 4">
            <a:extLst>
              <a:ext uri="{FF2B5EF4-FFF2-40B4-BE49-F238E27FC236}">
                <a16:creationId xmlns:a16="http://schemas.microsoft.com/office/drawing/2014/main" id="{60B572A7-6501-9F07-D465-6EBCE7E30B60}"/>
              </a:ext>
            </a:extLst>
          </p:cNvPr>
          <p:cNvPicPr>
            <a:picLocks noChangeAspect="1"/>
          </p:cNvPicPr>
          <p:nvPr/>
        </p:nvPicPr>
        <p:blipFill>
          <a:blip r:embed="rId3"/>
          <a:stretch>
            <a:fillRect/>
          </a:stretch>
        </p:blipFill>
        <p:spPr>
          <a:xfrm>
            <a:off x="194837" y="989269"/>
            <a:ext cx="5702593" cy="5809672"/>
          </a:xfrm>
          <a:prstGeom prst="rect">
            <a:avLst/>
          </a:prstGeom>
        </p:spPr>
      </p:pic>
      <p:pic>
        <p:nvPicPr>
          <p:cNvPr id="8" name="Picture 7">
            <a:extLst>
              <a:ext uri="{FF2B5EF4-FFF2-40B4-BE49-F238E27FC236}">
                <a16:creationId xmlns:a16="http://schemas.microsoft.com/office/drawing/2014/main" id="{CB3A2460-C1C6-AB24-C573-B88E74797358}"/>
              </a:ext>
            </a:extLst>
          </p:cNvPr>
          <p:cNvPicPr>
            <a:picLocks noChangeAspect="1"/>
          </p:cNvPicPr>
          <p:nvPr/>
        </p:nvPicPr>
        <p:blipFill>
          <a:blip r:embed="rId4"/>
          <a:stretch>
            <a:fillRect/>
          </a:stretch>
        </p:blipFill>
        <p:spPr>
          <a:xfrm>
            <a:off x="5897430" y="989269"/>
            <a:ext cx="5569577" cy="5792784"/>
          </a:xfrm>
          <a:prstGeom prst="rect">
            <a:avLst/>
          </a:prstGeom>
        </p:spPr>
      </p:pic>
    </p:spTree>
  </p:cSld>
  <p:clrMapOvr>
    <a:masterClrMapping/>
  </p:clrMapOvr>
  <p:transition spd="slow">
    <p:wip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3" name="图片 3"/>
          <p:cNvPicPr>
            <a:picLocks noChangeAspect="1"/>
          </p:cNvPicPr>
          <p:nvPr/>
        </p:nvPicPr>
        <p:blipFill>
          <a:blip r:embed="rId2">
            <a:alphaModFix amt="40000"/>
          </a:blip>
          <a:srcRect l="5727" r="16841" b="26530"/>
          <a:stretch>
            <a:fillRect/>
          </a:stretch>
        </p:blipFill>
        <p:spPr>
          <a:xfrm>
            <a:off x="0" y="0"/>
            <a:ext cx="12192000" cy="6858000"/>
          </a:xfrm>
          <a:prstGeom prst="rect">
            <a:avLst/>
          </a:prstGeom>
          <a:noFill/>
          <a:ln w="9525">
            <a:noFill/>
          </a:ln>
        </p:spPr>
      </p:pic>
      <p:grpSp>
        <p:nvGrpSpPr>
          <p:cNvPr id="13314" name="组合 1"/>
          <p:cNvGrpSpPr/>
          <p:nvPr/>
        </p:nvGrpSpPr>
        <p:grpSpPr>
          <a:xfrm>
            <a:off x="211138" y="257175"/>
            <a:ext cx="558800" cy="463550"/>
            <a:chOff x="3448565" y="1912142"/>
            <a:chExt cx="4927433" cy="2485075"/>
          </a:xfrm>
        </p:grpSpPr>
        <p:cxnSp>
          <p:nvCxnSpPr>
            <p:cNvPr id="19" name="直接连接符 18"/>
            <p:cNvCxnSpPr/>
            <p:nvPr/>
          </p:nvCxnSpPr>
          <p:spPr>
            <a:xfrm>
              <a:off x="3773726" y="1912142"/>
              <a:ext cx="0" cy="798197"/>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3772566" y="1912142"/>
              <a:ext cx="4603432"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8364977" y="1912142"/>
              <a:ext cx="0" cy="386837"/>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V="1">
              <a:off x="8362673" y="3976971"/>
              <a:ext cx="0" cy="420246"/>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flipV="1">
              <a:off x="3814013" y="4397217"/>
              <a:ext cx="4549805"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H="1" flipV="1">
              <a:off x="3824904" y="3544871"/>
              <a:ext cx="0" cy="852346"/>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H="1">
              <a:off x="3448565" y="3544868"/>
              <a:ext cx="377483" cy="234209"/>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13322" name="文本框 28"/>
          <p:cNvSpPr txBox="1"/>
          <p:nvPr/>
        </p:nvSpPr>
        <p:spPr>
          <a:xfrm>
            <a:off x="290513" y="254000"/>
            <a:ext cx="3744912" cy="398780"/>
          </a:xfrm>
          <a:prstGeom prst="rect">
            <a:avLst/>
          </a:prstGeom>
          <a:noFill/>
          <a:ln w="9525">
            <a:noFill/>
          </a:ln>
        </p:spPr>
        <p:txBody>
          <a:bodyPr anchor="t">
            <a:spAutoFit/>
          </a:bodyPr>
          <a:lstStyle/>
          <a:p>
            <a:pPr>
              <a:buFont typeface="Arial" panose="020B0604020202020204" pitchFamily="34" charset="0"/>
            </a:pPr>
            <a:r>
              <a:rPr lang="en-US" altLang="zh-CN" sz="2000" dirty="0">
                <a:solidFill>
                  <a:srgbClr val="404040"/>
                </a:solidFill>
                <a:ea typeface="Calibri" panose="020F0502020204030204" pitchFamily="34" charset="0"/>
              </a:rPr>
              <a:t>Project Tracker</a:t>
            </a:r>
          </a:p>
        </p:txBody>
      </p:sp>
      <p:sp>
        <p:nvSpPr>
          <p:cNvPr id="2" name="Text Box 1"/>
          <p:cNvSpPr txBox="1"/>
          <p:nvPr/>
        </p:nvSpPr>
        <p:spPr>
          <a:xfrm>
            <a:off x="2162969" y="443820"/>
            <a:ext cx="6781589" cy="707886"/>
          </a:xfrm>
          <a:prstGeom prst="rect">
            <a:avLst/>
          </a:prstGeom>
          <a:noFill/>
        </p:spPr>
        <p:txBody>
          <a:bodyPr wrap="square" rtlCol="0">
            <a:spAutoFit/>
          </a:bodyPr>
          <a:lstStyle/>
          <a:p>
            <a:pPr algn="ctr" rtl="0">
              <a:spcBef>
                <a:spcPts val="0"/>
              </a:spcBef>
              <a:spcAft>
                <a:spcPts val="0"/>
              </a:spcAft>
            </a:pPr>
            <a:r>
              <a:rPr lang="en-US" sz="4000" b="1" i="0" u="none" strike="noStrike" dirty="0">
                <a:solidFill>
                  <a:srgbClr val="000000"/>
                </a:solidFill>
                <a:effectLst/>
                <a:latin typeface="+mn-lt"/>
              </a:rPr>
              <a:t>Evaluation Criteria</a:t>
            </a:r>
            <a:endParaRPr lang="en-US" sz="4000" b="1" dirty="0">
              <a:effectLst/>
              <a:latin typeface="+mn-lt"/>
            </a:endParaRPr>
          </a:p>
        </p:txBody>
      </p:sp>
      <p:sp>
        <p:nvSpPr>
          <p:cNvPr id="3" name="Text Box 2"/>
          <p:cNvSpPr txBox="1"/>
          <p:nvPr/>
        </p:nvSpPr>
        <p:spPr>
          <a:xfrm>
            <a:off x="646314" y="1209916"/>
            <a:ext cx="10708640" cy="1865540"/>
          </a:xfrm>
          <a:prstGeom prst="rect">
            <a:avLst/>
          </a:prstGeom>
          <a:noFill/>
        </p:spPr>
        <p:txBody>
          <a:bodyPr wrap="square" rtlCol="0">
            <a:noAutofit/>
          </a:bodyPr>
          <a:lstStyle/>
          <a:p>
            <a:pPr marL="0" marR="0">
              <a:spcBef>
                <a:spcPts val="0"/>
              </a:spcBef>
              <a:spcAft>
                <a:spcPts val="800"/>
              </a:spcAft>
            </a:pP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The table should display columns for ID, Name, Type, Project Name, Location, Allocation Start Date, </a:t>
            </a:r>
          </a:p>
          <a:p>
            <a:pPr marL="0" marR="0">
              <a:spcBef>
                <a:spcPts val="0"/>
              </a:spcBef>
              <a:spcAft>
                <a:spcPts val="800"/>
              </a:spcAft>
            </a:pP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Allocation End Date, Email, Designation, Role, and Actions (Edit, Delete).</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br>
              <a:rPr lang="en-US" sz="2000" dirty="0"/>
            </a:br>
            <a:endParaRPr lang="en-US" sz="2000" dirty="0"/>
          </a:p>
        </p:txBody>
      </p:sp>
      <p:pic>
        <p:nvPicPr>
          <p:cNvPr id="8" name="Picture 7" descr="A screenshot of a computer&#10;&#10;Description automatically generated">
            <a:extLst>
              <a:ext uri="{FF2B5EF4-FFF2-40B4-BE49-F238E27FC236}">
                <a16:creationId xmlns:a16="http://schemas.microsoft.com/office/drawing/2014/main" id="{23263B14-B2FC-FF4E-76CB-A504D9325C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0724" y="2044462"/>
            <a:ext cx="10652571" cy="4700178"/>
          </a:xfrm>
          <a:prstGeom prst="rect">
            <a:avLst/>
          </a:prstGeom>
        </p:spPr>
      </p:pic>
    </p:spTree>
  </p:cSld>
  <p:clrMapOvr>
    <a:masterClrMapping/>
  </p:clrMapOvr>
  <p:transition spd="slow">
    <p:wip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3" name="图片 3"/>
          <p:cNvPicPr>
            <a:picLocks noChangeAspect="1"/>
          </p:cNvPicPr>
          <p:nvPr/>
        </p:nvPicPr>
        <p:blipFill>
          <a:blip r:embed="rId2">
            <a:alphaModFix amt="40000"/>
          </a:blip>
          <a:srcRect l="5727" r="16841" b="26530"/>
          <a:stretch>
            <a:fillRect/>
          </a:stretch>
        </p:blipFill>
        <p:spPr>
          <a:xfrm>
            <a:off x="-29210" y="0"/>
            <a:ext cx="12192000" cy="6858000"/>
          </a:xfrm>
          <a:prstGeom prst="rect">
            <a:avLst/>
          </a:prstGeom>
          <a:noFill/>
          <a:ln w="9525">
            <a:noFill/>
          </a:ln>
        </p:spPr>
      </p:pic>
      <p:grpSp>
        <p:nvGrpSpPr>
          <p:cNvPr id="13314" name="组合 1"/>
          <p:cNvGrpSpPr/>
          <p:nvPr/>
        </p:nvGrpSpPr>
        <p:grpSpPr>
          <a:xfrm>
            <a:off x="211138" y="257175"/>
            <a:ext cx="558800" cy="463550"/>
            <a:chOff x="3448565" y="1912142"/>
            <a:chExt cx="4927433" cy="2485075"/>
          </a:xfrm>
        </p:grpSpPr>
        <p:cxnSp>
          <p:nvCxnSpPr>
            <p:cNvPr id="19" name="直接连接符 18"/>
            <p:cNvCxnSpPr/>
            <p:nvPr/>
          </p:nvCxnSpPr>
          <p:spPr>
            <a:xfrm>
              <a:off x="3773726" y="1912142"/>
              <a:ext cx="0" cy="798197"/>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3772566" y="1912142"/>
              <a:ext cx="4603432"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8364977" y="1912142"/>
              <a:ext cx="0" cy="386837"/>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V="1">
              <a:off x="8362673" y="3976971"/>
              <a:ext cx="0" cy="420246"/>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flipV="1">
              <a:off x="3814013" y="4397217"/>
              <a:ext cx="4549805"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H="1" flipV="1">
              <a:off x="3824904" y="3544871"/>
              <a:ext cx="0" cy="852346"/>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H="1">
              <a:off x="3448565" y="3544868"/>
              <a:ext cx="377483" cy="234209"/>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2" name="Text Box 1"/>
          <p:cNvSpPr txBox="1"/>
          <p:nvPr/>
        </p:nvSpPr>
        <p:spPr>
          <a:xfrm>
            <a:off x="944881" y="720725"/>
            <a:ext cx="10205720" cy="5849424"/>
          </a:xfrm>
          <a:prstGeom prst="rect">
            <a:avLst/>
          </a:prstGeom>
          <a:noFill/>
        </p:spPr>
        <p:txBody>
          <a:bodyPr wrap="square" rtlCol="0">
            <a:noAutofit/>
          </a:bodyPr>
          <a:lstStyle/>
          <a:p>
            <a:r>
              <a:rPr lang="en-US" sz="2000" b="1" dirty="0">
                <a:sym typeface="+mn-ea"/>
              </a:rPr>
              <a:t>Introduction</a:t>
            </a:r>
          </a:p>
          <a:p>
            <a:r>
              <a:rPr lang="en-US" sz="2000" dirty="0">
                <a:sym typeface="+mn-ea"/>
              </a:rPr>
              <a:t>The user settings page will allow users to see/update personal information. All the changes act as a query to the database and the tables get modified accordingly</a:t>
            </a:r>
          </a:p>
          <a:p>
            <a:endParaRPr lang="en-US" sz="2000" dirty="0">
              <a:sym typeface="+mn-ea"/>
            </a:endParaRPr>
          </a:p>
          <a:p>
            <a:r>
              <a:rPr lang="en-US" sz="2000" b="1" dirty="0">
                <a:sym typeface="+mn-ea"/>
              </a:rPr>
              <a:t>Requirements</a:t>
            </a:r>
          </a:p>
          <a:p>
            <a:pPr marL="342900" indent="-342900">
              <a:buFont typeface="Arial" panose="020B0604020202020204" pitchFamily="34" charset="0"/>
              <a:buChar char="•"/>
            </a:pPr>
            <a:r>
              <a:rPr lang="en-US" sz="2000" dirty="0">
                <a:sym typeface="+mn-ea"/>
              </a:rPr>
              <a:t>Profile Display: Shows the user's current information:</a:t>
            </a:r>
          </a:p>
          <a:p>
            <a:pPr marL="1257300" lvl="2" indent="-342900">
              <a:buFont typeface="Arial" panose="020B0604020202020204" pitchFamily="34" charset="0"/>
              <a:buChar char="•"/>
            </a:pPr>
            <a:r>
              <a:rPr lang="en-US" sz="2000" dirty="0">
                <a:sym typeface="+mn-ea"/>
              </a:rPr>
              <a:t>Username (read-only)</a:t>
            </a:r>
          </a:p>
          <a:p>
            <a:pPr marL="1257300" lvl="2" indent="-342900">
              <a:buFont typeface="Arial" panose="020B0604020202020204" pitchFamily="34" charset="0"/>
              <a:buChar char="•"/>
            </a:pPr>
            <a:r>
              <a:rPr lang="en-US" sz="2000" dirty="0">
                <a:sym typeface="+mn-ea"/>
              </a:rPr>
              <a:t>Email Address</a:t>
            </a:r>
          </a:p>
          <a:p>
            <a:pPr marL="1257300" lvl="2" indent="-342900">
              <a:buFont typeface="Arial" panose="020B0604020202020204" pitchFamily="34" charset="0"/>
              <a:buChar char="•"/>
            </a:pPr>
            <a:r>
              <a:rPr lang="en-US" sz="2000" dirty="0">
                <a:sym typeface="+mn-ea"/>
              </a:rPr>
              <a:t>First Name</a:t>
            </a:r>
          </a:p>
          <a:p>
            <a:pPr marL="1257300" lvl="2" indent="-342900">
              <a:buFont typeface="Arial" panose="020B0604020202020204" pitchFamily="34" charset="0"/>
              <a:buChar char="•"/>
            </a:pPr>
            <a:r>
              <a:rPr lang="en-US" sz="2000" dirty="0">
                <a:sym typeface="+mn-ea"/>
              </a:rPr>
              <a:t>Last Name</a:t>
            </a:r>
          </a:p>
          <a:p>
            <a:pPr marL="342900" indent="-342900">
              <a:buFont typeface="Arial" panose="020B0604020202020204" pitchFamily="34" charset="0"/>
              <a:buChar char="•"/>
            </a:pPr>
            <a:r>
              <a:rPr lang="en-US" sz="2000" dirty="0">
                <a:sym typeface="+mn-ea"/>
              </a:rPr>
              <a:t>Edit Profile:</a:t>
            </a:r>
          </a:p>
          <a:p>
            <a:pPr marL="800100" lvl="1" indent="-342900">
              <a:buFont typeface="Arial" panose="020B0604020202020204" pitchFamily="34" charset="0"/>
              <a:buChar char="•"/>
            </a:pPr>
            <a:r>
              <a:rPr lang="en-US" sz="2000" dirty="0">
                <a:sym typeface="+mn-ea"/>
              </a:rPr>
              <a:t>Edit Button: Triggers a form to edit user data.</a:t>
            </a:r>
          </a:p>
          <a:p>
            <a:pPr marL="800100" lvl="1" indent="-342900">
              <a:buFont typeface="Arial" panose="020B0604020202020204" pitchFamily="34" charset="0"/>
              <a:buChar char="•"/>
            </a:pPr>
            <a:r>
              <a:rPr lang="en-US" sz="2000" dirty="0">
                <a:sym typeface="+mn-ea"/>
              </a:rPr>
              <a:t>Edit Form:</a:t>
            </a:r>
          </a:p>
          <a:p>
            <a:pPr marL="1257300" lvl="2" indent="-342900">
              <a:buFont typeface="Arial" panose="020B0604020202020204" pitchFamily="34" charset="0"/>
              <a:buChar char="•"/>
            </a:pPr>
            <a:r>
              <a:rPr lang="en-US" sz="2000" dirty="0">
                <a:sym typeface="+mn-ea"/>
              </a:rPr>
              <a:t>Pre-populated with existing data for:</a:t>
            </a:r>
          </a:p>
          <a:p>
            <a:pPr marL="1257300" lvl="2" indent="-342900">
              <a:buFont typeface="Arial" panose="020B0604020202020204" pitchFamily="34" charset="0"/>
              <a:buChar char="•"/>
            </a:pPr>
            <a:r>
              <a:rPr lang="en-US" sz="2000" dirty="0">
                <a:sym typeface="+mn-ea"/>
              </a:rPr>
              <a:t>Email Address (editable)</a:t>
            </a:r>
          </a:p>
          <a:p>
            <a:pPr marL="1257300" lvl="2" indent="-342900">
              <a:buFont typeface="Arial" panose="020B0604020202020204" pitchFamily="34" charset="0"/>
              <a:buChar char="•"/>
            </a:pPr>
            <a:r>
              <a:rPr lang="en-US" sz="2000" dirty="0">
                <a:sym typeface="+mn-ea"/>
              </a:rPr>
              <a:t>First Name (editable)</a:t>
            </a:r>
          </a:p>
          <a:p>
            <a:pPr marL="1257300" lvl="2" indent="-342900">
              <a:buFont typeface="Arial" panose="020B0604020202020204" pitchFamily="34" charset="0"/>
              <a:buChar char="•"/>
            </a:pPr>
            <a:r>
              <a:rPr lang="en-US" sz="2000" dirty="0">
                <a:sym typeface="+mn-ea"/>
              </a:rPr>
              <a:t>Last Name (editable) </a:t>
            </a:r>
          </a:p>
          <a:p>
            <a:pPr marL="1257300" lvl="2" indent="-342900">
              <a:buFont typeface="Arial" panose="020B0604020202020204" pitchFamily="34" charset="0"/>
              <a:buChar char="•"/>
            </a:pPr>
            <a:r>
              <a:rPr lang="en-US" sz="2000" dirty="0">
                <a:sym typeface="+mn-ea"/>
              </a:rPr>
              <a:t>Save Button: Submits changes and updates displayed information. </a:t>
            </a:r>
          </a:p>
          <a:p>
            <a:pPr marL="1257300" lvl="2" indent="-342900">
              <a:buFont typeface="Arial" panose="020B0604020202020204" pitchFamily="34" charset="0"/>
              <a:buChar char="•"/>
            </a:pPr>
            <a:r>
              <a:rPr lang="en-US" sz="2000" dirty="0">
                <a:sym typeface="+mn-ea"/>
              </a:rPr>
              <a:t>Logout: Provides a safe way for users to log out of the platform</a:t>
            </a:r>
          </a:p>
          <a:p>
            <a:endParaRPr lang="en-US" sz="2000" dirty="0">
              <a:sym typeface="+mn-ea"/>
            </a:endParaRPr>
          </a:p>
          <a:p>
            <a:br>
              <a:rPr lang="en-US" sz="2000" dirty="0"/>
            </a:br>
            <a:endParaRPr lang="en-US" sz="2000" dirty="0">
              <a:sym typeface="+mn-ea"/>
            </a:endParaRPr>
          </a:p>
        </p:txBody>
      </p:sp>
      <p:sp>
        <p:nvSpPr>
          <p:cNvPr id="10250" name="文本框 28"/>
          <p:cNvSpPr txBox="1"/>
          <p:nvPr/>
        </p:nvSpPr>
        <p:spPr>
          <a:xfrm>
            <a:off x="290513" y="254000"/>
            <a:ext cx="3744912" cy="398780"/>
          </a:xfrm>
          <a:prstGeom prst="rect">
            <a:avLst/>
          </a:prstGeom>
          <a:noFill/>
          <a:ln w="9525">
            <a:noFill/>
          </a:ln>
        </p:spPr>
        <p:txBody>
          <a:bodyPr anchor="t">
            <a:spAutoFit/>
          </a:bodyPr>
          <a:lstStyle/>
          <a:p>
            <a:pPr>
              <a:buFont typeface="Arial" panose="020B0604020202020204" pitchFamily="34" charset="0"/>
            </a:pPr>
            <a:r>
              <a:rPr lang="en-US" altLang="zh-CN" sz="2000" dirty="0">
                <a:solidFill>
                  <a:srgbClr val="404040"/>
                </a:solidFill>
                <a:ea typeface="Calibri" panose="020F0502020204030204" pitchFamily="34" charset="0"/>
              </a:rPr>
              <a:t>Project Tracker</a:t>
            </a:r>
            <a:endParaRPr lang="zh-CN" altLang="en-US" sz="2000" dirty="0">
              <a:solidFill>
                <a:srgbClr val="404040"/>
              </a:solidFill>
              <a:ea typeface="Calibri" panose="020F0502020204030204" pitchFamily="34" charset="0"/>
            </a:endParaRPr>
          </a:p>
        </p:txBody>
      </p:sp>
      <p:sp>
        <p:nvSpPr>
          <p:cNvPr id="3" name="Text Box 2"/>
          <p:cNvSpPr txBox="1"/>
          <p:nvPr/>
        </p:nvSpPr>
        <p:spPr>
          <a:xfrm>
            <a:off x="4355148" y="100012"/>
            <a:ext cx="2747645" cy="706755"/>
          </a:xfrm>
          <a:prstGeom prst="rect">
            <a:avLst/>
          </a:prstGeom>
          <a:noFill/>
        </p:spPr>
        <p:txBody>
          <a:bodyPr wrap="square" rtlCol="0">
            <a:spAutoFit/>
          </a:bodyPr>
          <a:lstStyle/>
          <a:p>
            <a:r>
              <a:rPr lang="en-US" sz="4000" dirty="0">
                <a:cs typeface="Calibri" panose="020F0502020204030204" pitchFamily="34" charset="0"/>
              </a:rPr>
              <a:t>Settings</a:t>
            </a:r>
          </a:p>
        </p:txBody>
      </p:sp>
    </p:spTree>
  </p:cSld>
  <p:clrMapOvr>
    <a:masterClrMapping/>
  </p:clrMapOvr>
  <p:transition spd="slow">
    <p:wip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3" name="图片 3"/>
          <p:cNvPicPr>
            <a:picLocks noChangeAspect="1"/>
          </p:cNvPicPr>
          <p:nvPr/>
        </p:nvPicPr>
        <p:blipFill>
          <a:blip r:embed="rId2">
            <a:alphaModFix amt="40000"/>
          </a:blip>
          <a:srcRect l="5727" r="16841" b="26530"/>
          <a:stretch>
            <a:fillRect/>
          </a:stretch>
        </p:blipFill>
        <p:spPr>
          <a:xfrm>
            <a:off x="-73025" y="0"/>
            <a:ext cx="12192000" cy="6858000"/>
          </a:xfrm>
          <a:prstGeom prst="rect">
            <a:avLst/>
          </a:prstGeom>
          <a:noFill/>
          <a:ln w="9525">
            <a:noFill/>
          </a:ln>
        </p:spPr>
      </p:pic>
      <p:grpSp>
        <p:nvGrpSpPr>
          <p:cNvPr id="13314" name="组合 1"/>
          <p:cNvGrpSpPr/>
          <p:nvPr/>
        </p:nvGrpSpPr>
        <p:grpSpPr>
          <a:xfrm>
            <a:off x="211138" y="257175"/>
            <a:ext cx="558800" cy="463550"/>
            <a:chOff x="3448565" y="1912142"/>
            <a:chExt cx="4927433" cy="2485075"/>
          </a:xfrm>
        </p:grpSpPr>
        <p:cxnSp>
          <p:nvCxnSpPr>
            <p:cNvPr id="19" name="直接连接符 18"/>
            <p:cNvCxnSpPr/>
            <p:nvPr/>
          </p:nvCxnSpPr>
          <p:spPr>
            <a:xfrm>
              <a:off x="3773726" y="1912142"/>
              <a:ext cx="0" cy="798197"/>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3772566" y="1912142"/>
              <a:ext cx="4603432"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8364977" y="1912142"/>
              <a:ext cx="0" cy="386837"/>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V="1">
              <a:off x="8362673" y="3976971"/>
              <a:ext cx="0" cy="420246"/>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flipV="1">
              <a:off x="3814013" y="4397217"/>
              <a:ext cx="4549805"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H="1" flipV="1">
              <a:off x="3824904" y="3544871"/>
              <a:ext cx="0" cy="852346"/>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H="1">
              <a:off x="3448565" y="3544868"/>
              <a:ext cx="377483" cy="234209"/>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2" name="Text Box 1"/>
          <p:cNvSpPr txBox="1"/>
          <p:nvPr/>
        </p:nvSpPr>
        <p:spPr>
          <a:xfrm>
            <a:off x="1422986" y="4320876"/>
            <a:ext cx="9352800" cy="2093452"/>
          </a:xfrm>
          <a:prstGeom prst="rect">
            <a:avLst/>
          </a:prstGeom>
          <a:noFill/>
        </p:spPr>
        <p:txBody>
          <a:bodyPr wrap="square" rtlCol="0">
            <a:noAutofit/>
          </a:bodyPr>
          <a:lstStyle/>
          <a:p>
            <a:r>
              <a:rPr lang="en-US" sz="2000" b="1" dirty="0">
                <a:sym typeface="+mn-ea"/>
              </a:rPr>
              <a:t>Settings UI</a:t>
            </a:r>
          </a:p>
          <a:p>
            <a:endParaRPr lang="en-US" sz="2000" b="1" dirty="0">
              <a:sym typeface="+mn-ea"/>
            </a:endParaRPr>
          </a:p>
          <a:p>
            <a:endParaRPr lang="en-US" sz="2000" b="1" dirty="0">
              <a:sym typeface="+mn-ea"/>
            </a:endParaRPr>
          </a:p>
        </p:txBody>
      </p:sp>
      <p:sp>
        <p:nvSpPr>
          <p:cNvPr id="10250" name="文本框 28"/>
          <p:cNvSpPr txBox="1"/>
          <p:nvPr/>
        </p:nvSpPr>
        <p:spPr>
          <a:xfrm>
            <a:off x="290513" y="254000"/>
            <a:ext cx="3744912" cy="398780"/>
          </a:xfrm>
          <a:prstGeom prst="rect">
            <a:avLst/>
          </a:prstGeom>
          <a:noFill/>
          <a:ln w="9525">
            <a:noFill/>
          </a:ln>
        </p:spPr>
        <p:txBody>
          <a:bodyPr anchor="t">
            <a:spAutoFit/>
          </a:bodyPr>
          <a:lstStyle/>
          <a:p>
            <a:pPr>
              <a:buFont typeface="Arial" panose="020B0604020202020204" pitchFamily="34" charset="0"/>
            </a:pPr>
            <a:r>
              <a:rPr lang="en-US" altLang="zh-CN" sz="2000" dirty="0">
                <a:solidFill>
                  <a:srgbClr val="404040"/>
                </a:solidFill>
                <a:ea typeface="Calibri" panose="020F0502020204030204" pitchFamily="34" charset="0"/>
              </a:rPr>
              <a:t>Project Tracker</a:t>
            </a:r>
            <a:endParaRPr lang="zh-CN" altLang="en-US" sz="2000" dirty="0">
              <a:solidFill>
                <a:srgbClr val="404040"/>
              </a:solidFill>
              <a:ea typeface="Calibri" panose="020F0502020204030204" pitchFamily="34" charset="0"/>
            </a:endParaRPr>
          </a:p>
        </p:txBody>
      </p:sp>
      <p:sp>
        <p:nvSpPr>
          <p:cNvPr id="3" name="Text Box 2"/>
          <p:cNvSpPr txBox="1"/>
          <p:nvPr/>
        </p:nvSpPr>
        <p:spPr>
          <a:xfrm>
            <a:off x="1083945" y="720725"/>
            <a:ext cx="10339628" cy="2554545"/>
          </a:xfrm>
          <a:prstGeom prst="rect">
            <a:avLst/>
          </a:prstGeom>
          <a:noFill/>
        </p:spPr>
        <p:txBody>
          <a:bodyPr wrap="square" rtlCol="0">
            <a:spAutoFit/>
          </a:bodyPr>
          <a:lstStyle/>
          <a:p>
            <a:r>
              <a:rPr lang="en-US" sz="2000" b="1" dirty="0">
                <a:sym typeface="+mn-ea"/>
              </a:rPr>
              <a:t>Settings User Story</a:t>
            </a:r>
          </a:p>
          <a:p>
            <a:r>
              <a:rPr lang="en-US" sz="2000" dirty="0"/>
              <a:t>As a registered user, I want to view my current profile information, including username, email address, first name, and last name, so that I can easily see and manage my account details.</a:t>
            </a:r>
          </a:p>
          <a:p>
            <a:endParaRPr lang="en-US" sz="2000" dirty="0"/>
          </a:p>
          <a:p>
            <a:r>
              <a:rPr lang="en-US" sz="2000" dirty="0"/>
              <a:t>As a registered user, I want to edit my profile information, including email address, first name, and last name, within certain bounds, so that I can keep my information accurate and up-to-date</a:t>
            </a:r>
          </a:p>
          <a:p>
            <a:endParaRPr lang="en-US" sz="2000" dirty="0"/>
          </a:p>
          <a:p>
            <a:r>
              <a:rPr lang="en-US" sz="2000" b="1" dirty="0"/>
              <a:t>UI</a:t>
            </a:r>
          </a:p>
        </p:txBody>
      </p:sp>
      <p:pic>
        <p:nvPicPr>
          <p:cNvPr id="205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3935" y="3390574"/>
            <a:ext cx="10020945" cy="313185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wip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3" name="图片 3"/>
          <p:cNvPicPr>
            <a:picLocks noChangeAspect="1"/>
          </p:cNvPicPr>
          <p:nvPr/>
        </p:nvPicPr>
        <p:blipFill>
          <a:blip r:embed="rId2">
            <a:alphaModFix amt="40000"/>
          </a:blip>
          <a:srcRect l="5727" r="16841" b="26530"/>
          <a:stretch>
            <a:fillRect/>
          </a:stretch>
        </p:blipFill>
        <p:spPr>
          <a:xfrm>
            <a:off x="-29210" y="0"/>
            <a:ext cx="12192000" cy="6858000"/>
          </a:xfrm>
          <a:prstGeom prst="rect">
            <a:avLst/>
          </a:prstGeom>
          <a:noFill/>
          <a:ln w="9525">
            <a:noFill/>
          </a:ln>
        </p:spPr>
      </p:pic>
      <p:grpSp>
        <p:nvGrpSpPr>
          <p:cNvPr id="13314" name="组合 1"/>
          <p:cNvGrpSpPr/>
          <p:nvPr/>
        </p:nvGrpSpPr>
        <p:grpSpPr>
          <a:xfrm>
            <a:off x="211138" y="257175"/>
            <a:ext cx="558800" cy="463550"/>
            <a:chOff x="3448565" y="1912142"/>
            <a:chExt cx="4927433" cy="2485075"/>
          </a:xfrm>
        </p:grpSpPr>
        <p:cxnSp>
          <p:nvCxnSpPr>
            <p:cNvPr id="19" name="直接连接符 18"/>
            <p:cNvCxnSpPr/>
            <p:nvPr/>
          </p:nvCxnSpPr>
          <p:spPr>
            <a:xfrm>
              <a:off x="3773726" y="1912142"/>
              <a:ext cx="0" cy="798197"/>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3772566" y="1912142"/>
              <a:ext cx="4603432"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8364977" y="1912142"/>
              <a:ext cx="0" cy="386837"/>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V="1">
              <a:off x="8362673" y="3976971"/>
              <a:ext cx="0" cy="420246"/>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flipV="1">
              <a:off x="3814013" y="4397217"/>
              <a:ext cx="4549805"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H="1" flipV="1">
              <a:off x="3824904" y="3544871"/>
              <a:ext cx="0" cy="852346"/>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H="1">
              <a:off x="3448565" y="3544868"/>
              <a:ext cx="377483" cy="234209"/>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2" name="Text Box 1"/>
          <p:cNvSpPr txBox="1"/>
          <p:nvPr/>
        </p:nvSpPr>
        <p:spPr>
          <a:xfrm>
            <a:off x="1083945" y="2122805"/>
            <a:ext cx="10066655" cy="2612390"/>
          </a:xfrm>
          <a:prstGeom prst="rect">
            <a:avLst/>
          </a:prstGeom>
          <a:noFill/>
        </p:spPr>
        <p:txBody>
          <a:bodyPr wrap="square" rtlCol="0">
            <a:noAutofit/>
          </a:bodyPr>
          <a:lstStyle/>
          <a:p>
            <a:endParaRPr lang="en-US" sz="2000" dirty="0">
              <a:sym typeface="+mn-ea"/>
            </a:endParaRPr>
          </a:p>
        </p:txBody>
      </p:sp>
      <p:sp>
        <p:nvSpPr>
          <p:cNvPr id="10250" name="文本框 28"/>
          <p:cNvSpPr txBox="1"/>
          <p:nvPr/>
        </p:nvSpPr>
        <p:spPr>
          <a:xfrm>
            <a:off x="290513" y="254000"/>
            <a:ext cx="3744912" cy="398780"/>
          </a:xfrm>
          <a:prstGeom prst="rect">
            <a:avLst/>
          </a:prstGeom>
          <a:noFill/>
          <a:ln w="9525">
            <a:noFill/>
          </a:ln>
        </p:spPr>
        <p:txBody>
          <a:bodyPr anchor="t">
            <a:spAutoFit/>
          </a:bodyPr>
          <a:lstStyle/>
          <a:p>
            <a:pPr>
              <a:buFont typeface="Arial" panose="020B0604020202020204" pitchFamily="34" charset="0"/>
            </a:pPr>
            <a:r>
              <a:rPr lang="en-US" altLang="zh-CN" sz="2000" dirty="0">
                <a:solidFill>
                  <a:srgbClr val="404040"/>
                </a:solidFill>
                <a:ea typeface="Calibri" panose="020F0502020204030204" pitchFamily="34" charset="0"/>
              </a:rPr>
              <a:t>Project Tracker</a:t>
            </a:r>
            <a:endParaRPr lang="zh-CN" altLang="en-US" sz="2000" dirty="0">
              <a:solidFill>
                <a:srgbClr val="404040"/>
              </a:solidFill>
              <a:ea typeface="Calibri" panose="020F0502020204030204" pitchFamily="34" charset="0"/>
            </a:endParaRPr>
          </a:p>
        </p:txBody>
      </p:sp>
      <p:sp>
        <p:nvSpPr>
          <p:cNvPr id="3" name="Text Box 2"/>
          <p:cNvSpPr txBox="1"/>
          <p:nvPr/>
        </p:nvSpPr>
        <p:spPr>
          <a:xfrm>
            <a:off x="3875152" y="406066"/>
            <a:ext cx="5525135" cy="706755"/>
          </a:xfrm>
          <a:prstGeom prst="rect">
            <a:avLst/>
          </a:prstGeom>
          <a:noFill/>
        </p:spPr>
        <p:txBody>
          <a:bodyPr wrap="square" rtlCol="0">
            <a:spAutoFit/>
          </a:bodyPr>
          <a:lstStyle/>
          <a:p>
            <a:r>
              <a:rPr lang="en-US" sz="4000" dirty="0">
                <a:cs typeface="Calibri" panose="020F0502020204030204" pitchFamily="34" charset="0"/>
              </a:rPr>
              <a:t>USERS TAB Code Snippet</a:t>
            </a: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296" y="1528993"/>
            <a:ext cx="5525134" cy="5071832"/>
          </a:xfrm>
          <a:prstGeom prst="rect">
            <a:avLst/>
          </a:prstGeom>
          <a:noFill/>
          <a:extLst>
            <a:ext uri="{909E8E84-426E-40DD-AFC4-6F175D3DCCD1}">
              <a14:hiddenFill xmlns:a14="http://schemas.microsoft.com/office/drawing/2010/main">
                <a:solidFill>
                  <a:srgbClr val="FFFFFF"/>
                </a:solidFill>
              </a14:hiddenFill>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09625" y="1528992"/>
            <a:ext cx="5525134" cy="513596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wip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3" name="图片 3"/>
          <p:cNvPicPr>
            <a:picLocks noChangeAspect="1"/>
          </p:cNvPicPr>
          <p:nvPr/>
        </p:nvPicPr>
        <p:blipFill>
          <a:blip r:embed="rId2">
            <a:alphaModFix amt="40000"/>
          </a:blip>
          <a:srcRect l="5727" r="16841" b="26530"/>
          <a:stretch>
            <a:fillRect/>
          </a:stretch>
        </p:blipFill>
        <p:spPr>
          <a:xfrm>
            <a:off x="-29210" y="0"/>
            <a:ext cx="12192000" cy="6858000"/>
          </a:xfrm>
          <a:prstGeom prst="rect">
            <a:avLst/>
          </a:prstGeom>
          <a:noFill/>
          <a:ln w="9525">
            <a:noFill/>
          </a:ln>
        </p:spPr>
      </p:pic>
      <p:grpSp>
        <p:nvGrpSpPr>
          <p:cNvPr id="13314" name="组合 1"/>
          <p:cNvGrpSpPr/>
          <p:nvPr/>
        </p:nvGrpSpPr>
        <p:grpSpPr>
          <a:xfrm>
            <a:off x="211138" y="257175"/>
            <a:ext cx="558800" cy="463550"/>
            <a:chOff x="3448565" y="1912142"/>
            <a:chExt cx="4927433" cy="2485075"/>
          </a:xfrm>
        </p:grpSpPr>
        <p:cxnSp>
          <p:nvCxnSpPr>
            <p:cNvPr id="19" name="直接连接符 18"/>
            <p:cNvCxnSpPr/>
            <p:nvPr/>
          </p:nvCxnSpPr>
          <p:spPr>
            <a:xfrm>
              <a:off x="3773726" y="1912142"/>
              <a:ext cx="0" cy="798197"/>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3772566" y="1912142"/>
              <a:ext cx="4603432"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8364977" y="1912142"/>
              <a:ext cx="0" cy="386837"/>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V="1">
              <a:off x="8362673" y="3976971"/>
              <a:ext cx="0" cy="420246"/>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flipV="1">
              <a:off x="3814013" y="4397217"/>
              <a:ext cx="4549805"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H="1" flipV="1">
              <a:off x="3824904" y="3544871"/>
              <a:ext cx="0" cy="852346"/>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H="1">
              <a:off x="3448565" y="3544868"/>
              <a:ext cx="377483" cy="234209"/>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2" name="Text Box 1"/>
          <p:cNvSpPr txBox="1"/>
          <p:nvPr/>
        </p:nvSpPr>
        <p:spPr>
          <a:xfrm>
            <a:off x="1083945" y="1452880"/>
            <a:ext cx="10066655" cy="5039360"/>
          </a:xfrm>
          <a:prstGeom prst="rect">
            <a:avLst/>
          </a:prstGeom>
          <a:noFill/>
        </p:spPr>
        <p:txBody>
          <a:bodyPr wrap="square" rtlCol="0">
            <a:noAutofit/>
          </a:bodyPr>
          <a:lstStyle/>
          <a:p>
            <a:pPr rtl="0" fontAlgn="base">
              <a:spcBef>
                <a:spcPts val="0"/>
              </a:spcBef>
              <a:spcAft>
                <a:spcPts val="1200"/>
              </a:spcAft>
              <a:buFont typeface="+mj-lt"/>
              <a:buAutoNum type="arabicPeriod"/>
            </a:pPr>
            <a:r>
              <a:rPr lang="en-IN" sz="1800" b="0" i="0" u="none" strike="noStrike" dirty="0">
                <a:solidFill>
                  <a:srgbClr val="000000"/>
                </a:solidFill>
                <a:effectLst/>
                <a:highlight>
                  <a:srgbClr val="FFFFFF"/>
                </a:highlight>
                <a:latin typeface="Arial" panose="020B0604020202020204" pitchFamily="34" charset="0"/>
              </a:rPr>
              <a:t>Get logged-in user info</a:t>
            </a:r>
            <a:endParaRPr lang="en-IN" sz="1800" b="0" i="0" u="none" strike="noStrike" dirty="0">
              <a:solidFill>
                <a:srgbClr val="000000"/>
              </a:solidFill>
              <a:effectLst/>
              <a:latin typeface="Arial" panose="020B0604020202020204" pitchFamily="34" charset="0"/>
            </a:endParaRPr>
          </a:p>
          <a:p>
            <a:pPr marL="457200" rtl="0">
              <a:spcBef>
                <a:spcPts val="0"/>
              </a:spcBef>
              <a:spcAft>
                <a:spcPts val="1200"/>
              </a:spcAft>
            </a:pPr>
            <a:r>
              <a:rPr lang="en-IN" sz="1800" b="0" i="0" u="none" strike="noStrike" dirty="0">
                <a:solidFill>
                  <a:srgbClr val="000000"/>
                </a:solidFill>
                <a:effectLst/>
                <a:latin typeface="Arial" panose="020B0604020202020204" pitchFamily="34" charset="0"/>
              </a:rPr>
              <a:t>Endpoint : </a:t>
            </a:r>
            <a:r>
              <a:rPr lang="en-IN" sz="1800" b="0" i="0" u="none" strike="noStrike" dirty="0">
                <a:solidFill>
                  <a:srgbClr val="000000"/>
                </a:solidFill>
                <a:effectLst/>
                <a:highlight>
                  <a:srgbClr val="FFFFFF"/>
                </a:highlight>
                <a:latin typeface="Arial" panose="020B0604020202020204" pitchFamily="34" charset="0"/>
              </a:rPr>
              <a:t>/v2/</a:t>
            </a:r>
            <a:r>
              <a:rPr lang="en-IN" sz="1800" b="0" i="0" u="none" strike="noStrike" dirty="0" err="1">
                <a:solidFill>
                  <a:srgbClr val="000000"/>
                </a:solidFill>
                <a:effectLst/>
                <a:highlight>
                  <a:srgbClr val="FFFFFF"/>
                </a:highlight>
                <a:latin typeface="Arial" panose="020B0604020202020204" pitchFamily="34" charset="0"/>
              </a:rPr>
              <a:t>getLoggedinUserData</a:t>
            </a:r>
            <a:r>
              <a:rPr lang="en-IN" sz="1800" b="0" i="0" u="none" strike="noStrike" dirty="0">
                <a:solidFill>
                  <a:srgbClr val="000000"/>
                </a:solidFill>
                <a:effectLst/>
                <a:highlight>
                  <a:srgbClr val="FFFFFF"/>
                </a:highlight>
                <a:latin typeface="Arial" panose="020B0604020202020204" pitchFamily="34" charset="0"/>
              </a:rPr>
              <a:t>/{username}</a:t>
            </a:r>
            <a:endParaRPr lang="en-IN" sz="2000" b="0" dirty="0">
              <a:effectLst/>
            </a:endParaRPr>
          </a:p>
          <a:p>
            <a:pPr marL="457200" rtl="0">
              <a:spcBef>
                <a:spcPts val="0"/>
              </a:spcBef>
              <a:spcAft>
                <a:spcPts val="1200"/>
              </a:spcAft>
            </a:pPr>
            <a:r>
              <a:rPr lang="en-IN" sz="1800" b="0" i="0" u="none" strike="noStrike" dirty="0">
                <a:solidFill>
                  <a:srgbClr val="000000"/>
                </a:solidFill>
                <a:effectLst/>
                <a:latin typeface="Arial" panose="020B0604020202020204" pitchFamily="34" charset="0"/>
              </a:rPr>
              <a:t>Method: GET</a:t>
            </a:r>
            <a:endParaRPr lang="en-IN" sz="2000" b="0" dirty="0">
              <a:effectLst/>
            </a:endParaRPr>
          </a:p>
          <a:p>
            <a:pPr marL="457200" rtl="0">
              <a:spcBef>
                <a:spcPts val="0"/>
              </a:spcBef>
              <a:spcAft>
                <a:spcPts val="1200"/>
              </a:spcAft>
            </a:pPr>
            <a:r>
              <a:rPr lang="en-IN" sz="1800" b="0" i="0" u="none" strike="noStrike" dirty="0">
                <a:solidFill>
                  <a:srgbClr val="000000"/>
                </a:solidFill>
                <a:effectLst/>
                <a:latin typeface="Arial" panose="020B0604020202020204" pitchFamily="34" charset="0"/>
              </a:rPr>
              <a:t>Authorization: JSON Web Token</a:t>
            </a:r>
            <a:endParaRPr lang="en-IN" sz="2000" b="0" dirty="0">
              <a:effectLst/>
            </a:endParaRPr>
          </a:p>
          <a:p>
            <a:pPr rtl="0" fontAlgn="base">
              <a:spcBef>
                <a:spcPts val="0"/>
              </a:spcBef>
              <a:spcAft>
                <a:spcPts val="1200"/>
              </a:spcAft>
              <a:buFont typeface="+mj-lt"/>
              <a:buAutoNum type="arabicPeriod" startAt="2"/>
            </a:pPr>
            <a:r>
              <a:rPr lang="en-IN" sz="1800" b="0" i="0" u="none" strike="noStrike" dirty="0">
                <a:solidFill>
                  <a:srgbClr val="000000"/>
                </a:solidFill>
                <a:effectLst/>
                <a:latin typeface="Arial" panose="020B0604020202020204" pitchFamily="34" charset="0"/>
              </a:rPr>
              <a:t>Update user data</a:t>
            </a:r>
          </a:p>
          <a:p>
            <a:pPr marL="457200" rtl="0">
              <a:spcBef>
                <a:spcPts val="0"/>
              </a:spcBef>
              <a:spcAft>
                <a:spcPts val="1200"/>
              </a:spcAft>
            </a:pPr>
            <a:r>
              <a:rPr lang="en-IN" sz="1800" b="0" i="0" u="none" strike="noStrike" dirty="0">
                <a:solidFill>
                  <a:srgbClr val="000000"/>
                </a:solidFill>
                <a:effectLst/>
                <a:latin typeface="Arial" panose="020B0604020202020204" pitchFamily="34" charset="0"/>
              </a:rPr>
              <a:t>End point : </a:t>
            </a:r>
            <a:r>
              <a:rPr lang="en-IN" sz="1800" b="0" i="0" u="none" strike="noStrike" dirty="0">
                <a:solidFill>
                  <a:srgbClr val="000000"/>
                </a:solidFill>
                <a:effectLst/>
                <a:highlight>
                  <a:srgbClr val="FFFFFF"/>
                </a:highlight>
                <a:latin typeface="Arial" panose="020B0604020202020204" pitchFamily="34" charset="0"/>
              </a:rPr>
              <a:t>/v2/</a:t>
            </a:r>
            <a:r>
              <a:rPr lang="en-IN" sz="1800" b="0" i="0" u="none" strike="noStrike" dirty="0" err="1">
                <a:solidFill>
                  <a:srgbClr val="000000"/>
                </a:solidFill>
                <a:effectLst/>
                <a:highlight>
                  <a:srgbClr val="FFFFFF"/>
                </a:highlight>
                <a:latin typeface="Arial" panose="020B0604020202020204" pitchFamily="34" charset="0"/>
              </a:rPr>
              <a:t>updateUserData</a:t>
            </a:r>
            <a:endParaRPr lang="en-IN" sz="2000" b="0" dirty="0">
              <a:effectLst/>
            </a:endParaRPr>
          </a:p>
          <a:p>
            <a:pPr marL="457200" rtl="0">
              <a:spcBef>
                <a:spcPts val="0"/>
              </a:spcBef>
              <a:spcAft>
                <a:spcPts val="1200"/>
              </a:spcAft>
            </a:pPr>
            <a:r>
              <a:rPr lang="en-IN" sz="1800" b="0" i="0" u="none" strike="noStrike" dirty="0">
                <a:solidFill>
                  <a:srgbClr val="000000"/>
                </a:solidFill>
                <a:effectLst/>
                <a:latin typeface="Arial" panose="020B0604020202020204" pitchFamily="34" charset="0"/>
              </a:rPr>
              <a:t>Method: POST</a:t>
            </a:r>
            <a:endParaRPr lang="en-IN" sz="2000" b="0" dirty="0">
              <a:effectLst/>
            </a:endParaRPr>
          </a:p>
          <a:p>
            <a:pPr marL="457200" rtl="0">
              <a:spcBef>
                <a:spcPts val="0"/>
              </a:spcBef>
              <a:spcAft>
                <a:spcPts val="1200"/>
              </a:spcAft>
            </a:pPr>
            <a:r>
              <a:rPr lang="en-IN" sz="1800" b="0" i="0" u="none" strike="noStrike" dirty="0">
                <a:solidFill>
                  <a:srgbClr val="000000"/>
                </a:solidFill>
                <a:effectLst/>
                <a:latin typeface="Arial" panose="020B0604020202020204" pitchFamily="34" charset="0"/>
              </a:rPr>
              <a:t>Authorization: JSON Web Token</a:t>
            </a:r>
            <a:endParaRPr lang="en-IN" sz="2000" b="0" dirty="0">
              <a:effectLst/>
            </a:endParaRPr>
          </a:p>
          <a:p>
            <a:pPr marL="457200" rtl="0">
              <a:spcBef>
                <a:spcPts val="0"/>
              </a:spcBef>
              <a:spcAft>
                <a:spcPts val="1200"/>
              </a:spcAft>
            </a:pPr>
            <a:r>
              <a:rPr lang="en-IN" sz="1800" b="0" i="0" u="none" strike="noStrike" dirty="0">
                <a:solidFill>
                  <a:srgbClr val="000000"/>
                </a:solidFill>
                <a:effectLst/>
                <a:latin typeface="Arial" panose="020B0604020202020204" pitchFamily="34" charset="0"/>
              </a:rPr>
              <a:t>Request payload: {"username":"adminUser","email":"test1@gmail.com","firstname":"firstname","lastname":"lastnam"}</a:t>
            </a:r>
            <a:endParaRPr lang="en-IN" sz="2000" b="0" dirty="0">
              <a:effectLst/>
            </a:endParaRPr>
          </a:p>
          <a:p>
            <a:br>
              <a:rPr lang="en-IN" sz="2000" dirty="0"/>
            </a:br>
            <a:endParaRPr lang="en-US" sz="2000" dirty="0">
              <a:sym typeface="+mn-ea"/>
            </a:endParaRPr>
          </a:p>
        </p:txBody>
      </p:sp>
      <p:sp>
        <p:nvSpPr>
          <p:cNvPr id="10250" name="文本框 28"/>
          <p:cNvSpPr txBox="1"/>
          <p:nvPr/>
        </p:nvSpPr>
        <p:spPr>
          <a:xfrm>
            <a:off x="290513" y="254000"/>
            <a:ext cx="3744912" cy="398780"/>
          </a:xfrm>
          <a:prstGeom prst="rect">
            <a:avLst/>
          </a:prstGeom>
          <a:noFill/>
          <a:ln w="9525">
            <a:noFill/>
          </a:ln>
        </p:spPr>
        <p:txBody>
          <a:bodyPr anchor="t">
            <a:spAutoFit/>
          </a:bodyPr>
          <a:lstStyle/>
          <a:p>
            <a:pPr>
              <a:buFont typeface="Arial" panose="020B0604020202020204" pitchFamily="34" charset="0"/>
            </a:pPr>
            <a:r>
              <a:rPr lang="en-US" altLang="zh-CN" sz="2000" dirty="0">
                <a:solidFill>
                  <a:srgbClr val="404040"/>
                </a:solidFill>
                <a:ea typeface="Calibri" panose="020F0502020204030204" pitchFamily="34" charset="0"/>
              </a:rPr>
              <a:t>Project Tracker</a:t>
            </a:r>
            <a:endParaRPr lang="zh-CN" altLang="en-US" sz="2000" dirty="0">
              <a:solidFill>
                <a:srgbClr val="404040"/>
              </a:solidFill>
              <a:ea typeface="Calibri" panose="020F0502020204030204" pitchFamily="34" charset="0"/>
            </a:endParaRPr>
          </a:p>
        </p:txBody>
      </p:sp>
      <p:sp>
        <p:nvSpPr>
          <p:cNvPr id="3" name="Text Box 2"/>
          <p:cNvSpPr txBox="1"/>
          <p:nvPr/>
        </p:nvSpPr>
        <p:spPr>
          <a:xfrm>
            <a:off x="3837305" y="552460"/>
            <a:ext cx="2747645" cy="706755"/>
          </a:xfrm>
          <a:prstGeom prst="rect">
            <a:avLst/>
          </a:prstGeom>
          <a:noFill/>
        </p:spPr>
        <p:txBody>
          <a:bodyPr wrap="square" rtlCol="0">
            <a:spAutoFit/>
          </a:bodyPr>
          <a:lstStyle/>
          <a:p>
            <a:r>
              <a:rPr lang="en-US" sz="4000" dirty="0">
                <a:cs typeface="Calibri" panose="020F0502020204030204" pitchFamily="34" charset="0"/>
              </a:rPr>
              <a:t>USERS API’s</a:t>
            </a:r>
          </a:p>
        </p:txBody>
      </p:sp>
    </p:spTree>
  </p:cSld>
  <p:clrMapOvr>
    <a:masterClrMapping/>
  </p:clrMapOvr>
  <p:transition spd="slow">
    <p:wip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3" name="图片 3"/>
          <p:cNvPicPr>
            <a:picLocks noChangeAspect="1"/>
          </p:cNvPicPr>
          <p:nvPr/>
        </p:nvPicPr>
        <p:blipFill>
          <a:blip r:embed="rId4">
            <a:alphaModFix amt="40000"/>
          </a:blip>
          <a:srcRect l="5727" r="16841" b="26530"/>
          <a:stretch>
            <a:fillRect/>
          </a:stretch>
        </p:blipFill>
        <p:spPr>
          <a:xfrm>
            <a:off x="0" y="0"/>
            <a:ext cx="12192000" cy="6858000"/>
          </a:xfrm>
          <a:prstGeom prst="rect">
            <a:avLst/>
          </a:prstGeom>
          <a:noFill/>
          <a:ln w="9525">
            <a:noFill/>
          </a:ln>
        </p:spPr>
      </p:pic>
      <p:grpSp>
        <p:nvGrpSpPr>
          <p:cNvPr id="13314" name="组合 1"/>
          <p:cNvGrpSpPr/>
          <p:nvPr/>
        </p:nvGrpSpPr>
        <p:grpSpPr>
          <a:xfrm>
            <a:off x="211138" y="257175"/>
            <a:ext cx="558800" cy="463550"/>
            <a:chOff x="3448565" y="1912142"/>
            <a:chExt cx="4927433" cy="2485075"/>
          </a:xfrm>
        </p:grpSpPr>
        <p:cxnSp>
          <p:nvCxnSpPr>
            <p:cNvPr id="19" name="直接连接符 18"/>
            <p:cNvCxnSpPr/>
            <p:nvPr/>
          </p:nvCxnSpPr>
          <p:spPr>
            <a:xfrm>
              <a:off x="3773726" y="1912142"/>
              <a:ext cx="0" cy="798197"/>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3772566" y="1912142"/>
              <a:ext cx="4603432"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8364977" y="1912142"/>
              <a:ext cx="0" cy="386837"/>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V="1">
              <a:off x="8362673" y="3976971"/>
              <a:ext cx="0" cy="420246"/>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flipV="1">
              <a:off x="3814013" y="4397217"/>
              <a:ext cx="4549805"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H="1" flipV="1">
              <a:off x="3824904" y="3544871"/>
              <a:ext cx="0" cy="852346"/>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H="1">
              <a:off x="3448565" y="3544868"/>
              <a:ext cx="377483" cy="234209"/>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13322" name="文本框 28"/>
          <p:cNvSpPr txBox="1"/>
          <p:nvPr/>
        </p:nvSpPr>
        <p:spPr>
          <a:xfrm>
            <a:off x="290513" y="254000"/>
            <a:ext cx="3744912" cy="398780"/>
          </a:xfrm>
          <a:prstGeom prst="rect">
            <a:avLst/>
          </a:prstGeom>
          <a:noFill/>
          <a:ln w="9525">
            <a:noFill/>
          </a:ln>
        </p:spPr>
        <p:txBody>
          <a:bodyPr anchor="t">
            <a:spAutoFit/>
          </a:bodyPr>
          <a:lstStyle/>
          <a:p>
            <a:pPr>
              <a:buFont typeface="Arial" panose="020B0604020202020204" pitchFamily="34" charset="0"/>
            </a:pPr>
            <a:r>
              <a:rPr lang="en-US" altLang="zh-CN" sz="2000" dirty="0">
                <a:solidFill>
                  <a:srgbClr val="404040"/>
                </a:solidFill>
                <a:ea typeface="Calibri" panose="020F0502020204030204" pitchFamily="34" charset="0"/>
              </a:rPr>
              <a:t>Project Tracker</a:t>
            </a:r>
          </a:p>
        </p:txBody>
      </p:sp>
      <p:sp>
        <p:nvSpPr>
          <p:cNvPr id="2" name="Text Box 1"/>
          <p:cNvSpPr txBox="1"/>
          <p:nvPr/>
        </p:nvSpPr>
        <p:spPr>
          <a:xfrm>
            <a:off x="2162969" y="443820"/>
            <a:ext cx="6781589" cy="707886"/>
          </a:xfrm>
          <a:prstGeom prst="rect">
            <a:avLst/>
          </a:prstGeom>
          <a:noFill/>
        </p:spPr>
        <p:txBody>
          <a:bodyPr wrap="square" rtlCol="0">
            <a:spAutoFit/>
          </a:bodyPr>
          <a:lstStyle/>
          <a:p>
            <a:pPr algn="ctr" rtl="0">
              <a:spcBef>
                <a:spcPts val="0"/>
              </a:spcBef>
              <a:spcAft>
                <a:spcPts val="0"/>
              </a:spcAft>
            </a:pPr>
            <a:r>
              <a:rPr lang="en-US" sz="4000" b="1" i="0" u="none" strike="noStrike" dirty="0">
                <a:solidFill>
                  <a:srgbClr val="000000"/>
                </a:solidFill>
                <a:effectLst/>
                <a:latin typeface="+mn-lt"/>
              </a:rPr>
              <a:t>Evaluation Criteria</a:t>
            </a:r>
            <a:endParaRPr lang="en-US" sz="4000" b="1" dirty="0">
              <a:effectLst/>
              <a:latin typeface="+mn-lt"/>
            </a:endParaRPr>
          </a:p>
        </p:txBody>
      </p:sp>
      <p:sp>
        <p:nvSpPr>
          <p:cNvPr id="3" name="Text Box 2"/>
          <p:cNvSpPr txBox="1"/>
          <p:nvPr/>
        </p:nvSpPr>
        <p:spPr>
          <a:xfrm>
            <a:off x="646314" y="1096600"/>
            <a:ext cx="10708640" cy="972855"/>
          </a:xfrm>
          <a:prstGeom prst="rect">
            <a:avLst/>
          </a:prstGeom>
          <a:noFill/>
        </p:spPr>
        <p:txBody>
          <a:bodyPr wrap="square" rtlCol="0">
            <a:noAutofit/>
          </a:bodyPr>
          <a:lstStyle/>
          <a:p>
            <a:pPr rtl="0">
              <a:spcBef>
                <a:spcPts val="0"/>
              </a:spcBef>
              <a:spcAft>
                <a:spcPts val="1200"/>
              </a:spcAft>
            </a:pPr>
            <a:r>
              <a:rPr lang="en-US" sz="1800" b="0" i="0" u="none" strike="noStrike" dirty="0">
                <a:solidFill>
                  <a:srgbClr val="1F2328"/>
                </a:solidFill>
                <a:effectLst/>
                <a:highlight>
                  <a:srgbClr val="FFFFFF"/>
                </a:highlight>
                <a:latin typeface="Arial" panose="020B0604020202020204" pitchFamily="34" charset="0"/>
              </a:rPr>
              <a:t>User settings page showing current username, email, first name, and last name. Offers an "Edit" button to update editable information (first name, last name, and email format) with validation and error messages. Allows saving changes, undoing edits, and secure logout</a:t>
            </a:r>
            <a:r>
              <a:rPr lang="en-US" sz="1800" b="0" i="0" u="none" strike="noStrike" dirty="0">
                <a:solidFill>
                  <a:srgbClr val="1F2328"/>
                </a:solidFill>
                <a:effectLst/>
                <a:latin typeface="Arial" panose="020B0604020202020204" pitchFamily="34" charset="0"/>
              </a:rPr>
              <a:t>.</a:t>
            </a:r>
            <a:endParaRPr lang="en-US" sz="2000" b="0" dirty="0">
              <a:effectLst/>
            </a:endParaRPr>
          </a:p>
          <a:p>
            <a:br>
              <a:rPr lang="en-US" sz="2000" dirty="0"/>
            </a:br>
            <a:endParaRPr lang="en-US" sz="2000" dirty="0"/>
          </a:p>
        </p:txBody>
      </p:sp>
      <p:pic>
        <p:nvPicPr>
          <p:cNvPr id="4" name="settings">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68427" y="2127665"/>
            <a:ext cx="10224694" cy="4547456"/>
          </a:xfrm>
          <a:prstGeom prst="rect">
            <a:avLst/>
          </a:prstGeom>
        </p:spPr>
      </p:pic>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23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3" name="图片 3"/>
          <p:cNvPicPr>
            <a:picLocks noChangeAspect="1"/>
          </p:cNvPicPr>
          <p:nvPr/>
        </p:nvPicPr>
        <p:blipFill>
          <a:blip r:embed="rId4">
            <a:alphaModFix amt="40000"/>
          </a:blip>
          <a:srcRect l="5727" r="16841" b="26530"/>
          <a:stretch>
            <a:fillRect/>
          </a:stretch>
        </p:blipFill>
        <p:spPr>
          <a:xfrm>
            <a:off x="0" y="0"/>
            <a:ext cx="12192000" cy="6858000"/>
          </a:xfrm>
          <a:prstGeom prst="rect">
            <a:avLst/>
          </a:prstGeom>
          <a:noFill/>
          <a:ln w="9525">
            <a:noFill/>
          </a:ln>
        </p:spPr>
      </p:pic>
      <p:grpSp>
        <p:nvGrpSpPr>
          <p:cNvPr id="13314" name="组合 1"/>
          <p:cNvGrpSpPr/>
          <p:nvPr/>
        </p:nvGrpSpPr>
        <p:grpSpPr>
          <a:xfrm>
            <a:off x="211138" y="257175"/>
            <a:ext cx="558800" cy="463550"/>
            <a:chOff x="3448565" y="1912142"/>
            <a:chExt cx="4927433" cy="2485075"/>
          </a:xfrm>
        </p:grpSpPr>
        <p:cxnSp>
          <p:nvCxnSpPr>
            <p:cNvPr id="19" name="直接连接符 18"/>
            <p:cNvCxnSpPr/>
            <p:nvPr/>
          </p:nvCxnSpPr>
          <p:spPr>
            <a:xfrm>
              <a:off x="3773726" y="1912142"/>
              <a:ext cx="0" cy="798197"/>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3772566" y="1912142"/>
              <a:ext cx="4603432"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8364977" y="1912142"/>
              <a:ext cx="0" cy="386837"/>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V="1">
              <a:off x="8362673" y="3976971"/>
              <a:ext cx="0" cy="420246"/>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flipV="1">
              <a:off x="3814013" y="4397217"/>
              <a:ext cx="4549805"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H="1" flipV="1">
              <a:off x="3824904" y="3544871"/>
              <a:ext cx="0" cy="852346"/>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H="1">
              <a:off x="3448565" y="3544868"/>
              <a:ext cx="377483" cy="234209"/>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13322" name="文本框 28"/>
          <p:cNvSpPr txBox="1"/>
          <p:nvPr/>
        </p:nvSpPr>
        <p:spPr>
          <a:xfrm>
            <a:off x="290513" y="254000"/>
            <a:ext cx="3744912" cy="398780"/>
          </a:xfrm>
          <a:prstGeom prst="rect">
            <a:avLst/>
          </a:prstGeom>
          <a:noFill/>
          <a:ln w="9525">
            <a:noFill/>
          </a:ln>
        </p:spPr>
        <p:txBody>
          <a:bodyPr anchor="t">
            <a:spAutoFit/>
          </a:bodyPr>
          <a:lstStyle/>
          <a:p>
            <a:pPr>
              <a:buFont typeface="Arial" panose="020B0604020202020204" pitchFamily="34" charset="0"/>
            </a:pPr>
            <a:r>
              <a:rPr lang="en-US" altLang="zh-CN" sz="2000" dirty="0">
                <a:solidFill>
                  <a:srgbClr val="404040"/>
                </a:solidFill>
                <a:ea typeface="Calibri" panose="020F0502020204030204" pitchFamily="34" charset="0"/>
              </a:rPr>
              <a:t>Project Tracker</a:t>
            </a:r>
          </a:p>
        </p:txBody>
      </p:sp>
      <p:sp>
        <p:nvSpPr>
          <p:cNvPr id="2" name="Text Box 1"/>
          <p:cNvSpPr txBox="1"/>
          <p:nvPr/>
        </p:nvSpPr>
        <p:spPr>
          <a:xfrm>
            <a:off x="2162969" y="443820"/>
            <a:ext cx="6781589" cy="707886"/>
          </a:xfrm>
          <a:prstGeom prst="rect">
            <a:avLst/>
          </a:prstGeom>
          <a:noFill/>
        </p:spPr>
        <p:txBody>
          <a:bodyPr wrap="square" rtlCol="0">
            <a:spAutoFit/>
          </a:bodyPr>
          <a:lstStyle/>
          <a:p>
            <a:pPr algn="ctr" rtl="0">
              <a:spcBef>
                <a:spcPts val="0"/>
              </a:spcBef>
              <a:spcAft>
                <a:spcPts val="0"/>
              </a:spcAft>
            </a:pPr>
            <a:r>
              <a:rPr lang="en-US" sz="4000" b="1" i="0" u="none" strike="noStrike" dirty="0">
                <a:solidFill>
                  <a:srgbClr val="000000"/>
                </a:solidFill>
                <a:effectLst/>
                <a:latin typeface="+mn-lt"/>
              </a:rPr>
              <a:t>Unit Test Cases</a:t>
            </a:r>
            <a:endParaRPr lang="en-US" sz="4000" b="1" dirty="0">
              <a:effectLst/>
              <a:latin typeface="+mn-lt"/>
            </a:endParaRPr>
          </a:p>
        </p:txBody>
      </p:sp>
      <p:sp>
        <p:nvSpPr>
          <p:cNvPr id="3" name="Text Box 2"/>
          <p:cNvSpPr txBox="1"/>
          <p:nvPr/>
        </p:nvSpPr>
        <p:spPr>
          <a:xfrm>
            <a:off x="646314" y="1096600"/>
            <a:ext cx="10708640" cy="972855"/>
          </a:xfrm>
          <a:prstGeom prst="rect">
            <a:avLst/>
          </a:prstGeom>
          <a:noFill/>
        </p:spPr>
        <p:txBody>
          <a:bodyPr wrap="square" rtlCol="0">
            <a:noAutofit/>
          </a:bodyPr>
          <a:lstStyle/>
          <a:p>
            <a:pPr rtl="0">
              <a:spcBef>
                <a:spcPts val="0"/>
              </a:spcBef>
              <a:spcAft>
                <a:spcPts val="1200"/>
              </a:spcAft>
            </a:pPr>
            <a:endParaRPr lang="en-US" sz="2000" dirty="0"/>
          </a:p>
        </p:txBody>
      </p:sp>
      <p:pic>
        <p:nvPicPr>
          <p:cNvPr id="5" name="unit test cases">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86674" y="1214513"/>
            <a:ext cx="10027920" cy="5643487"/>
          </a:xfrm>
          <a:prstGeom prst="rect">
            <a:avLst/>
          </a:prstGeom>
        </p:spPr>
      </p:pic>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719"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3" name="图片 3"/>
          <p:cNvPicPr>
            <a:picLocks noChangeAspect="1"/>
          </p:cNvPicPr>
          <p:nvPr/>
        </p:nvPicPr>
        <p:blipFill>
          <a:blip r:embed="rId2">
            <a:alphaModFix amt="40000"/>
          </a:blip>
          <a:srcRect l="5727" r="16841" b="26530"/>
          <a:stretch>
            <a:fillRect/>
          </a:stretch>
        </p:blipFill>
        <p:spPr>
          <a:xfrm>
            <a:off x="0" y="124"/>
            <a:ext cx="12192000" cy="6858000"/>
          </a:xfrm>
          <a:prstGeom prst="rect">
            <a:avLst/>
          </a:prstGeom>
          <a:noFill/>
          <a:ln w="9525">
            <a:noFill/>
          </a:ln>
        </p:spPr>
      </p:pic>
      <p:grpSp>
        <p:nvGrpSpPr>
          <p:cNvPr id="13314" name="组合 1"/>
          <p:cNvGrpSpPr/>
          <p:nvPr/>
        </p:nvGrpSpPr>
        <p:grpSpPr>
          <a:xfrm>
            <a:off x="211138" y="257175"/>
            <a:ext cx="558800" cy="463550"/>
            <a:chOff x="3448565" y="1912142"/>
            <a:chExt cx="4927433" cy="2485075"/>
          </a:xfrm>
        </p:grpSpPr>
        <p:cxnSp>
          <p:nvCxnSpPr>
            <p:cNvPr id="19" name="直接连接符 18"/>
            <p:cNvCxnSpPr/>
            <p:nvPr/>
          </p:nvCxnSpPr>
          <p:spPr>
            <a:xfrm>
              <a:off x="3773726" y="1912142"/>
              <a:ext cx="0" cy="798197"/>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3772566" y="1912142"/>
              <a:ext cx="4603432"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8364977" y="1912142"/>
              <a:ext cx="0" cy="386837"/>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V="1">
              <a:off x="8362673" y="3976971"/>
              <a:ext cx="0" cy="420246"/>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flipV="1">
              <a:off x="3814013" y="4397217"/>
              <a:ext cx="4549805"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H="1" flipV="1">
              <a:off x="3824904" y="3544871"/>
              <a:ext cx="0" cy="852346"/>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H="1">
              <a:off x="3448565" y="3544868"/>
              <a:ext cx="377483" cy="234209"/>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13322" name="文本框 28"/>
          <p:cNvSpPr txBox="1"/>
          <p:nvPr/>
        </p:nvSpPr>
        <p:spPr>
          <a:xfrm>
            <a:off x="290513" y="254000"/>
            <a:ext cx="3744912" cy="398780"/>
          </a:xfrm>
          <a:prstGeom prst="rect">
            <a:avLst/>
          </a:prstGeom>
          <a:noFill/>
          <a:ln w="9525">
            <a:noFill/>
          </a:ln>
        </p:spPr>
        <p:txBody>
          <a:bodyPr anchor="t">
            <a:spAutoFit/>
          </a:bodyPr>
          <a:lstStyle/>
          <a:p>
            <a:pPr>
              <a:buFont typeface="Arial" panose="020B0604020202020204" pitchFamily="34" charset="0"/>
            </a:pPr>
            <a:r>
              <a:rPr lang="en-US" altLang="zh-CN" sz="2000" dirty="0">
                <a:solidFill>
                  <a:srgbClr val="404040"/>
                </a:solidFill>
                <a:ea typeface="Calibri" panose="020F0502020204030204" pitchFamily="34" charset="0"/>
              </a:rPr>
              <a:t>Project Tracker</a:t>
            </a:r>
          </a:p>
        </p:txBody>
      </p:sp>
      <p:sp>
        <p:nvSpPr>
          <p:cNvPr id="2" name="Text Box 1"/>
          <p:cNvSpPr txBox="1"/>
          <p:nvPr/>
        </p:nvSpPr>
        <p:spPr>
          <a:xfrm>
            <a:off x="-918359" y="1378787"/>
            <a:ext cx="6781589" cy="584775"/>
          </a:xfrm>
          <a:prstGeom prst="rect">
            <a:avLst/>
          </a:prstGeom>
          <a:noFill/>
        </p:spPr>
        <p:txBody>
          <a:bodyPr wrap="square" rtlCol="0">
            <a:spAutoFit/>
          </a:bodyPr>
          <a:lstStyle/>
          <a:p>
            <a:pPr algn="ctr" rtl="0">
              <a:spcBef>
                <a:spcPts val="0"/>
              </a:spcBef>
              <a:spcAft>
                <a:spcPts val="0"/>
              </a:spcAft>
            </a:pPr>
            <a:r>
              <a:rPr lang="en-US" sz="3200" b="1" i="0" u="none" strike="noStrike" dirty="0">
                <a:solidFill>
                  <a:srgbClr val="000000"/>
                </a:solidFill>
                <a:effectLst/>
                <a:latin typeface="+mn-lt"/>
              </a:rPr>
              <a:t>What have we learned?</a:t>
            </a:r>
            <a:endParaRPr lang="en-US" sz="3200" b="1" dirty="0">
              <a:effectLst/>
              <a:latin typeface="+mn-lt"/>
            </a:endParaRPr>
          </a:p>
        </p:txBody>
      </p:sp>
      <p:sp>
        <p:nvSpPr>
          <p:cNvPr id="3" name="Text Box 2"/>
          <p:cNvSpPr txBox="1"/>
          <p:nvPr/>
        </p:nvSpPr>
        <p:spPr>
          <a:xfrm>
            <a:off x="1096738" y="2135195"/>
            <a:ext cx="10708640" cy="972855"/>
          </a:xfrm>
          <a:prstGeom prst="rect">
            <a:avLst/>
          </a:prstGeom>
          <a:noFill/>
        </p:spPr>
        <p:txBody>
          <a:bodyPr wrap="square" rtlCol="0">
            <a:noAutofit/>
          </a:bodyPr>
          <a:lstStyle/>
          <a:p>
            <a:pPr marL="457200" indent="-457200">
              <a:buFont typeface="Arial" panose="020B0604020202020204" pitchFamily="34" charset="0"/>
              <a:buChar char="•"/>
            </a:pPr>
            <a:r>
              <a:rPr lang="en-IN" sz="2000" dirty="0"/>
              <a:t>Software Development Process.</a:t>
            </a:r>
          </a:p>
          <a:p>
            <a:pPr marL="457200" indent="-457200">
              <a:buFont typeface="Arial" panose="020B0604020202020204" pitchFamily="34" charset="0"/>
              <a:buChar char="•"/>
            </a:pPr>
            <a:r>
              <a:rPr lang="en-IN" sz="2000" dirty="0"/>
              <a:t>Exposed to GitHub.</a:t>
            </a:r>
          </a:p>
          <a:p>
            <a:pPr marL="457200" indent="-457200">
              <a:buFont typeface="Arial" panose="020B0604020202020204" pitchFamily="34" charset="0"/>
              <a:buChar char="•"/>
            </a:pPr>
            <a:r>
              <a:rPr lang="en-IN" sz="2000" dirty="0"/>
              <a:t>Team collaboration.</a:t>
            </a:r>
          </a:p>
          <a:p>
            <a:pPr marL="457200" indent="-457200">
              <a:buFont typeface="Arial" panose="020B0604020202020204" pitchFamily="34" charset="0"/>
              <a:buChar char="•"/>
            </a:pPr>
            <a:r>
              <a:rPr lang="en-IN" sz="2000" dirty="0"/>
              <a:t>Agile Methodology.</a:t>
            </a:r>
          </a:p>
          <a:p>
            <a:pPr marL="457200" indent="-457200">
              <a:buFont typeface="Arial" panose="020B0604020202020204" pitchFamily="34" charset="0"/>
              <a:buChar char="•"/>
            </a:pPr>
            <a:endParaRPr lang="en-IN" sz="2000" dirty="0"/>
          </a:p>
          <a:p>
            <a:pPr marL="342900" indent="-342900" rtl="0">
              <a:spcBef>
                <a:spcPts val="0"/>
              </a:spcBef>
              <a:spcAft>
                <a:spcPts val="1200"/>
              </a:spcAft>
              <a:buFont typeface="Arial" panose="020B0604020202020204" pitchFamily="34" charset="0"/>
              <a:buChar char="•"/>
            </a:pPr>
            <a:endParaRPr lang="en-US" sz="2000" dirty="0"/>
          </a:p>
        </p:txBody>
      </p:sp>
    </p:spTree>
    <p:extLst>
      <p:ext uri="{BB962C8B-B14F-4D97-AF65-F5344CB8AC3E}">
        <p14:creationId xmlns:p14="http://schemas.microsoft.com/office/powerpoint/2010/main" val="171776389"/>
      </p:ext>
    </p:extLst>
  </p:cSld>
  <p:clrMapOvr>
    <a:masterClrMapping/>
  </p:clrMapOvr>
  <p:transition spd="slow">
    <p:wip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7" name="图片 3"/>
          <p:cNvPicPr>
            <a:picLocks noChangeAspect="1"/>
          </p:cNvPicPr>
          <p:nvPr/>
        </p:nvPicPr>
        <p:blipFill>
          <a:blip r:embed="rId2"/>
          <a:srcRect l="5727" r="16841" b="26530"/>
          <a:stretch>
            <a:fillRect/>
          </a:stretch>
        </p:blipFill>
        <p:spPr>
          <a:xfrm>
            <a:off x="0" y="0"/>
            <a:ext cx="12192000" cy="6858000"/>
          </a:xfrm>
          <a:prstGeom prst="rect">
            <a:avLst/>
          </a:prstGeom>
          <a:noFill/>
          <a:ln w="9525">
            <a:noFill/>
          </a:ln>
        </p:spPr>
      </p:pic>
      <p:grpSp>
        <p:nvGrpSpPr>
          <p:cNvPr id="29698" name="组合 4"/>
          <p:cNvGrpSpPr/>
          <p:nvPr/>
        </p:nvGrpSpPr>
        <p:grpSpPr>
          <a:xfrm>
            <a:off x="1133859" y="2217396"/>
            <a:ext cx="8558782" cy="2300630"/>
            <a:chOff x="1461898" y="1980069"/>
            <a:chExt cx="7877970" cy="2116786"/>
          </a:xfrm>
        </p:grpSpPr>
        <p:grpSp>
          <p:nvGrpSpPr>
            <p:cNvPr id="29699" name="组合 5"/>
            <p:cNvGrpSpPr/>
            <p:nvPr/>
          </p:nvGrpSpPr>
          <p:grpSpPr>
            <a:xfrm>
              <a:off x="3590925" y="1980069"/>
              <a:ext cx="5010150" cy="679906"/>
              <a:chOff x="4324350" y="2295525"/>
              <a:chExt cx="3733800" cy="679906"/>
            </a:xfrm>
          </p:grpSpPr>
          <p:cxnSp>
            <p:nvCxnSpPr>
              <p:cNvPr id="15" name="直接连接符 14"/>
              <p:cNvCxnSpPr/>
              <p:nvPr/>
            </p:nvCxnSpPr>
            <p:spPr>
              <a:xfrm>
                <a:off x="4325257" y="2295525"/>
                <a:ext cx="0" cy="679904"/>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4324350" y="2295525"/>
                <a:ext cx="360045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7916182" y="2295525"/>
                <a:ext cx="0" cy="679904"/>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V="1">
                <a:off x="7915275" y="2886075"/>
                <a:ext cx="142875" cy="89356"/>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grpSp>
          <p:nvGrpSpPr>
            <p:cNvPr id="29704" name="组合 6"/>
            <p:cNvGrpSpPr/>
            <p:nvPr/>
          </p:nvGrpSpPr>
          <p:grpSpPr>
            <a:xfrm flipH="1" flipV="1">
              <a:off x="3457574" y="3370824"/>
              <a:ext cx="4951785" cy="726031"/>
              <a:chOff x="4324350" y="2295525"/>
              <a:chExt cx="3733800" cy="679906"/>
            </a:xfrm>
          </p:grpSpPr>
          <p:cxnSp>
            <p:nvCxnSpPr>
              <p:cNvPr id="11" name="直接连接符 10"/>
              <p:cNvCxnSpPr/>
              <p:nvPr/>
            </p:nvCxnSpPr>
            <p:spPr>
              <a:xfrm>
                <a:off x="4325257" y="2295525"/>
                <a:ext cx="0" cy="679904"/>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4324350" y="2295525"/>
                <a:ext cx="360045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7916182" y="2295525"/>
                <a:ext cx="0" cy="679904"/>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flipV="1">
                <a:off x="7915275" y="2886075"/>
                <a:ext cx="142875" cy="89356"/>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29709" name="文本框 7"/>
            <p:cNvSpPr txBox="1"/>
            <p:nvPr/>
          </p:nvSpPr>
          <p:spPr>
            <a:xfrm>
              <a:off x="1461898" y="2020114"/>
              <a:ext cx="7877970" cy="1713252"/>
            </a:xfrm>
            <a:prstGeom prst="rect">
              <a:avLst/>
            </a:prstGeom>
            <a:noFill/>
            <a:ln w="9525">
              <a:noFill/>
            </a:ln>
          </p:spPr>
          <p:txBody>
            <a:bodyPr wrap="square" anchor="t">
              <a:spAutoFit/>
            </a:bodyPr>
            <a:lstStyle/>
            <a:p>
              <a:pPr algn="r" defTabSz="914400"/>
              <a:r>
                <a:rPr lang="en-US" altLang="zh-CN" sz="11500" i="1" dirty="0">
                  <a:solidFill>
                    <a:srgbClr val="404040"/>
                  </a:solidFill>
                  <a:ea typeface="Calibri" panose="020F0502020204030204" pitchFamily="34" charset="0"/>
                </a:rPr>
                <a:t>Questions?</a:t>
              </a:r>
            </a:p>
          </p:txBody>
        </p:sp>
      </p:grpSp>
    </p:spTree>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3" name="图片 3"/>
          <p:cNvPicPr>
            <a:picLocks noChangeAspect="1"/>
          </p:cNvPicPr>
          <p:nvPr/>
        </p:nvPicPr>
        <p:blipFill>
          <a:blip r:embed="rId2">
            <a:alphaModFix amt="40000"/>
          </a:blip>
          <a:srcRect l="5727" r="16841" b="26530"/>
          <a:stretch>
            <a:fillRect/>
          </a:stretch>
        </p:blipFill>
        <p:spPr>
          <a:xfrm>
            <a:off x="0" y="0"/>
            <a:ext cx="12192000" cy="6858000"/>
          </a:xfrm>
          <a:prstGeom prst="rect">
            <a:avLst/>
          </a:prstGeom>
          <a:noFill/>
          <a:ln w="9525">
            <a:noFill/>
          </a:ln>
        </p:spPr>
      </p:pic>
      <p:grpSp>
        <p:nvGrpSpPr>
          <p:cNvPr id="13314" name="组合 1"/>
          <p:cNvGrpSpPr/>
          <p:nvPr/>
        </p:nvGrpSpPr>
        <p:grpSpPr>
          <a:xfrm>
            <a:off x="211138" y="257175"/>
            <a:ext cx="558800" cy="463550"/>
            <a:chOff x="3448565" y="1912142"/>
            <a:chExt cx="4927433" cy="2485075"/>
          </a:xfrm>
        </p:grpSpPr>
        <p:cxnSp>
          <p:nvCxnSpPr>
            <p:cNvPr id="19" name="直接连接符 18"/>
            <p:cNvCxnSpPr/>
            <p:nvPr/>
          </p:nvCxnSpPr>
          <p:spPr>
            <a:xfrm>
              <a:off x="3773726" y="1912142"/>
              <a:ext cx="0" cy="798197"/>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3772566" y="1912142"/>
              <a:ext cx="4603432"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8364977" y="1912142"/>
              <a:ext cx="0" cy="386837"/>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V="1">
              <a:off x="8362673" y="3976971"/>
              <a:ext cx="0" cy="420246"/>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flipV="1">
              <a:off x="3814013" y="4397217"/>
              <a:ext cx="4549805"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H="1" flipV="1">
              <a:off x="3824904" y="3544871"/>
              <a:ext cx="0" cy="852346"/>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H="1">
              <a:off x="3448565" y="3544868"/>
              <a:ext cx="377483" cy="234209"/>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10250" name="文本框 28"/>
          <p:cNvSpPr txBox="1"/>
          <p:nvPr/>
        </p:nvSpPr>
        <p:spPr>
          <a:xfrm>
            <a:off x="290513" y="254000"/>
            <a:ext cx="3744912" cy="398780"/>
          </a:xfrm>
          <a:prstGeom prst="rect">
            <a:avLst/>
          </a:prstGeom>
          <a:noFill/>
          <a:ln w="9525">
            <a:noFill/>
          </a:ln>
        </p:spPr>
        <p:txBody>
          <a:bodyPr anchor="t">
            <a:spAutoFit/>
          </a:bodyPr>
          <a:lstStyle/>
          <a:p>
            <a:pPr>
              <a:buFont typeface="Arial" panose="020B0604020202020204" pitchFamily="34" charset="0"/>
            </a:pPr>
            <a:r>
              <a:rPr lang="en-US" altLang="zh-CN" sz="2000" dirty="0">
                <a:solidFill>
                  <a:srgbClr val="404040"/>
                </a:solidFill>
                <a:ea typeface="Calibri" panose="020F0502020204030204" pitchFamily="34" charset="0"/>
              </a:rPr>
              <a:t>Project Tracker</a:t>
            </a:r>
            <a:endParaRPr lang="zh-CN" altLang="en-US" sz="2000" dirty="0">
              <a:solidFill>
                <a:srgbClr val="404040"/>
              </a:solidFill>
              <a:ea typeface="Calibri" panose="020F0502020204030204" pitchFamily="34" charset="0"/>
            </a:endParaRPr>
          </a:p>
        </p:txBody>
      </p:sp>
      <p:pic>
        <p:nvPicPr>
          <p:cNvPr id="7" name="Picture 6"/>
          <p:cNvPicPr>
            <a:picLocks noChangeAspect="1"/>
          </p:cNvPicPr>
          <p:nvPr/>
        </p:nvPicPr>
        <p:blipFill>
          <a:blip r:embed="rId3"/>
          <a:stretch>
            <a:fillRect/>
          </a:stretch>
        </p:blipFill>
        <p:spPr>
          <a:xfrm>
            <a:off x="211455" y="1685925"/>
            <a:ext cx="5829935" cy="3910965"/>
          </a:xfrm>
          <a:prstGeom prst="rect">
            <a:avLst/>
          </a:prstGeom>
        </p:spPr>
      </p:pic>
      <p:sp>
        <p:nvSpPr>
          <p:cNvPr id="3" name="Text Box 2"/>
          <p:cNvSpPr txBox="1"/>
          <p:nvPr/>
        </p:nvSpPr>
        <p:spPr>
          <a:xfrm>
            <a:off x="6564630" y="1713865"/>
            <a:ext cx="4909185" cy="4394835"/>
          </a:xfrm>
          <a:prstGeom prst="rect">
            <a:avLst/>
          </a:prstGeom>
          <a:noFill/>
        </p:spPr>
        <p:txBody>
          <a:bodyPr wrap="square" rtlCol="0">
            <a:noAutofit/>
          </a:bodyPr>
          <a:lstStyle/>
          <a:p>
            <a:pPr marL="342900" indent="-228600" algn="l">
              <a:lnSpc>
                <a:spcPct val="110000"/>
              </a:lnSpc>
              <a:buFont typeface="Arial" panose="020B0604020202020204" pitchFamily="34" charset="0"/>
              <a:buChar char="•"/>
            </a:pPr>
            <a:r>
              <a:rPr lang="en-US" sz="2000" spc="50" dirty="0">
                <a:sym typeface="+mn-ea"/>
              </a:rPr>
              <a:t>Agile Methodology:</a:t>
            </a:r>
            <a:endParaRPr lang="en-US" sz="2000" spc="50" dirty="0"/>
          </a:p>
          <a:p>
            <a:pPr marL="342900" indent="-228600" algn="l">
              <a:lnSpc>
                <a:spcPct val="110000"/>
              </a:lnSpc>
              <a:buFont typeface="Arial" panose="020B0604020202020204" pitchFamily="34" charset="0"/>
              <a:buChar char="•"/>
            </a:pPr>
            <a:r>
              <a:rPr lang="en-US" sz="2000" spc="50" dirty="0">
                <a:sym typeface="+mn-ea"/>
              </a:rPr>
              <a:t>Weekly sprints</a:t>
            </a:r>
            <a:endParaRPr lang="en-US" sz="2000" spc="50" dirty="0"/>
          </a:p>
          <a:p>
            <a:pPr marL="342900" indent="-228600" algn="l">
              <a:lnSpc>
                <a:spcPct val="110000"/>
              </a:lnSpc>
              <a:buFont typeface="Arial" panose="020B0604020202020204" pitchFamily="34" charset="0"/>
              <a:buChar char="•"/>
            </a:pPr>
            <a:r>
              <a:rPr lang="en-US" sz="2000" spc="50" dirty="0">
                <a:sym typeface="+mn-ea"/>
              </a:rPr>
              <a:t>Weekly meetings – Teams or in-person.</a:t>
            </a:r>
            <a:endParaRPr lang="en-US" sz="2000" spc="50" dirty="0"/>
          </a:p>
          <a:p>
            <a:pPr marL="342900" indent="-228600" algn="l">
              <a:lnSpc>
                <a:spcPct val="110000"/>
              </a:lnSpc>
              <a:buFont typeface="Arial" panose="020B0604020202020204" pitchFamily="34" charset="0"/>
              <a:buChar char="•"/>
            </a:pPr>
            <a:r>
              <a:rPr lang="en-US" sz="2000" spc="50" dirty="0">
                <a:sym typeface="+mn-ea"/>
              </a:rPr>
              <a:t>Functionality discussions and enhancements ideas.</a:t>
            </a:r>
            <a:endParaRPr lang="en-US" sz="2000" spc="50" dirty="0"/>
          </a:p>
          <a:p>
            <a:pPr marL="342900" indent="-228600" algn="l">
              <a:lnSpc>
                <a:spcPct val="110000"/>
              </a:lnSpc>
              <a:buFont typeface="Arial" panose="020B0604020202020204" pitchFamily="34" charset="0"/>
              <a:buChar char="•"/>
            </a:pPr>
            <a:r>
              <a:rPr lang="en-US" sz="2000" spc="50" dirty="0">
                <a:sym typeface="+mn-ea"/>
              </a:rPr>
              <a:t>Everyone acted as scrum master, developer.</a:t>
            </a:r>
            <a:endParaRPr lang="en-US" sz="2000" spc="50" dirty="0"/>
          </a:p>
          <a:p>
            <a:pPr marL="342900" indent="-228600" algn="l">
              <a:lnSpc>
                <a:spcPct val="110000"/>
              </a:lnSpc>
              <a:buFont typeface="Arial" panose="020B0604020202020204" pitchFamily="34" charset="0"/>
              <a:buChar char="•"/>
            </a:pPr>
            <a:r>
              <a:rPr lang="en-US" sz="2000" spc="50" dirty="0">
                <a:sym typeface="+mn-ea"/>
              </a:rPr>
              <a:t>Everyone acted as stakeholder and product owner to validate and enhance the other teammate component development.</a:t>
            </a:r>
            <a:endParaRPr lang="en-US" sz="2000" spc="50" dirty="0"/>
          </a:p>
          <a:p>
            <a:pPr marL="342900" indent="-228600" algn="l">
              <a:lnSpc>
                <a:spcPct val="110000"/>
              </a:lnSpc>
              <a:buFont typeface="Arial" panose="020B0604020202020204" pitchFamily="34" charset="0"/>
              <a:buChar char="•"/>
            </a:pPr>
            <a:r>
              <a:rPr lang="en-US" sz="2000" spc="50" dirty="0">
                <a:sym typeface="+mn-ea"/>
              </a:rPr>
              <a:t>Backlog refinement</a:t>
            </a:r>
            <a:endParaRPr lang="en-US" sz="2000" spc="50" dirty="0"/>
          </a:p>
          <a:p>
            <a:pPr marL="114300" algn="l">
              <a:lnSpc>
                <a:spcPct val="110000"/>
              </a:lnSpc>
            </a:pPr>
            <a:endParaRPr lang="en-US" sz="2000" dirty="0"/>
          </a:p>
        </p:txBody>
      </p:sp>
      <p:sp>
        <p:nvSpPr>
          <p:cNvPr id="4" name="Text Box 3"/>
          <p:cNvSpPr txBox="1"/>
          <p:nvPr/>
        </p:nvSpPr>
        <p:spPr>
          <a:xfrm>
            <a:off x="3926840" y="410210"/>
            <a:ext cx="5392420" cy="707886"/>
          </a:xfrm>
          <a:prstGeom prst="rect">
            <a:avLst/>
          </a:prstGeom>
          <a:noFill/>
        </p:spPr>
        <p:txBody>
          <a:bodyPr wrap="square" rtlCol="0">
            <a:spAutoFit/>
          </a:bodyPr>
          <a:lstStyle/>
          <a:p>
            <a:r>
              <a:rPr lang="en-US" sz="4000" b="1" dirty="0">
                <a:sym typeface="+mn-ea"/>
              </a:rPr>
              <a:t>Methodology</a:t>
            </a:r>
            <a:endParaRPr lang="en-US" sz="4000" b="1" dirty="0"/>
          </a:p>
        </p:txBody>
      </p:sp>
    </p:spTree>
  </p:cSld>
  <p:clrMapOvr>
    <a:masterClrMapping/>
  </p:clrMapOvr>
  <p:transition spd="slow">
    <p:wip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7" name="图片 3"/>
          <p:cNvPicPr>
            <a:picLocks noChangeAspect="1"/>
          </p:cNvPicPr>
          <p:nvPr/>
        </p:nvPicPr>
        <p:blipFill>
          <a:blip r:embed="rId2"/>
          <a:srcRect l="5727" r="16841" b="26530"/>
          <a:stretch>
            <a:fillRect/>
          </a:stretch>
        </p:blipFill>
        <p:spPr>
          <a:xfrm>
            <a:off x="0" y="0"/>
            <a:ext cx="12192000" cy="6858000"/>
          </a:xfrm>
          <a:prstGeom prst="rect">
            <a:avLst/>
          </a:prstGeom>
          <a:noFill/>
          <a:ln w="9525">
            <a:noFill/>
          </a:ln>
        </p:spPr>
      </p:pic>
      <p:grpSp>
        <p:nvGrpSpPr>
          <p:cNvPr id="29698" name="组合 4"/>
          <p:cNvGrpSpPr/>
          <p:nvPr/>
        </p:nvGrpSpPr>
        <p:grpSpPr>
          <a:xfrm>
            <a:off x="3302000" y="1849438"/>
            <a:ext cx="5588000" cy="2668587"/>
            <a:chOff x="3457574" y="1641515"/>
            <a:chExt cx="5143501" cy="2455340"/>
          </a:xfrm>
        </p:grpSpPr>
        <p:grpSp>
          <p:nvGrpSpPr>
            <p:cNvPr id="29699" name="组合 5"/>
            <p:cNvGrpSpPr/>
            <p:nvPr/>
          </p:nvGrpSpPr>
          <p:grpSpPr>
            <a:xfrm>
              <a:off x="3590925" y="1980069"/>
              <a:ext cx="5010150" cy="679906"/>
              <a:chOff x="4324350" y="2295525"/>
              <a:chExt cx="3733800" cy="679906"/>
            </a:xfrm>
          </p:grpSpPr>
          <p:cxnSp>
            <p:nvCxnSpPr>
              <p:cNvPr id="15" name="直接连接符 14"/>
              <p:cNvCxnSpPr/>
              <p:nvPr/>
            </p:nvCxnSpPr>
            <p:spPr>
              <a:xfrm>
                <a:off x="4325257" y="2295525"/>
                <a:ext cx="0" cy="679904"/>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4324350" y="2295525"/>
                <a:ext cx="360045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7916182" y="2295525"/>
                <a:ext cx="0" cy="679904"/>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V="1">
                <a:off x="7915275" y="2886075"/>
                <a:ext cx="142875" cy="89356"/>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grpSp>
          <p:nvGrpSpPr>
            <p:cNvPr id="29704" name="组合 6"/>
            <p:cNvGrpSpPr/>
            <p:nvPr/>
          </p:nvGrpSpPr>
          <p:grpSpPr>
            <a:xfrm flipH="1" flipV="1">
              <a:off x="3457574" y="3370824"/>
              <a:ext cx="4951785" cy="726031"/>
              <a:chOff x="4324350" y="2295525"/>
              <a:chExt cx="3733800" cy="679906"/>
            </a:xfrm>
          </p:grpSpPr>
          <p:cxnSp>
            <p:nvCxnSpPr>
              <p:cNvPr id="11" name="直接连接符 10"/>
              <p:cNvCxnSpPr/>
              <p:nvPr/>
            </p:nvCxnSpPr>
            <p:spPr>
              <a:xfrm>
                <a:off x="4325257" y="2295525"/>
                <a:ext cx="0" cy="679904"/>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4324350" y="2295525"/>
                <a:ext cx="360045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7916182" y="2295525"/>
                <a:ext cx="0" cy="679904"/>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flipV="1">
                <a:off x="7915275" y="2886075"/>
                <a:ext cx="142875" cy="89356"/>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29709" name="文本框 7"/>
            <p:cNvSpPr txBox="1"/>
            <p:nvPr/>
          </p:nvSpPr>
          <p:spPr>
            <a:xfrm>
              <a:off x="3674749" y="2558717"/>
              <a:ext cx="4761830" cy="1019456"/>
            </a:xfrm>
            <a:prstGeom prst="rect">
              <a:avLst/>
            </a:prstGeom>
            <a:noFill/>
            <a:ln w="9525">
              <a:noFill/>
            </a:ln>
          </p:spPr>
          <p:txBody>
            <a:bodyPr wrap="square" anchor="t">
              <a:spAutoFit/>
            </a:bodyPr>
            <a:lstStyle/>
            <a:p>
              <a:pPr algn="ctr" defTabSz="914400"/>
              <a:r>
                <a:rPr lang="en-US" altLang="zh-CN" sz="6600" i="1" dirty="0">
                  <a:solidFill>
                    <a:srgbClr val="404040"/>
                  </a:solidFill>
                  <a:ea typeface="Calibri" panose="020F0502020204030204" pitchFamily="34" charset="0"/>
                </a:rPr>
                <a:t>THANK YOU</a:t>
              </a:r>
            </a:p>
          </p:txBody>
        </p:sp>
        <p:sp>
          <p:nvSpPr>
            <p:cNvPr id="29710" name="文本框 9"/>
            <p:cNvSpPr txBox="1"/>
            <p:nvPr/>
          </p:nvSpPr>
          <p:spPr>
            <a:xfrm>
              <a:off x="4495261" y="1641515"/>
              <a:ext cx="3316567" cy="311500"/>
            </a:xfrm>
            <a:prstGeom prst="rect">
              <a:avLst/>
            </a:prstGeom>
            <a:noFill/>
            <a:ln w="9525">
              <a:noFill/>
            </a:ln>
          </p:spPr>
          <p:txBody>
            <a:bodyPr wrap="square" anchor="t">
              <a:spAutoFit/>
            </a:bodyPr>
            <a:lstStyle/>
            <a:p>
              <a:pPr defTabSz="914400"/>
              <a:endParaRPr lang="zh-CN" altLang="en-US" sz="1600" dirty="0">
                <a:solidFill>
                  <a:srgbClr val="404040"/>
                </a:solidFill>
                <a:ea typeface="Calibri" panose="020F0502020204030204" pitchFamily="34" charset="0"/>
                <a:sym typeface="Arial" panose="020B0604020202020204" pitchFamily="34" charset="0"/>
              </a:endParaRPr>
            </a:p>
          </p:txBody>
        </p:sp>
      </p:grpSp>
    </p:spTree>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3" name="图片 3"/>
          <p:cNvPicPr>
            <a:picLocks noChangeAspect="1"/>
          </p:cNvPicPr>
          <p:nvPr/>
        </p:nvPicPr>
        <p:blipFill>
          <a:blip r:embed="rId2">
            <a:alphaModFix amt="40000"/>
          </a:blip>
          <a:srcRect l="5727" r="16841" b="26530"/>
          <a:stretch>
            <a:fillRect/>
          </a:stretch>
        </p:blipFill>
        <p:spPr>
          <a:xfrm>
            <a:off x="0" y="0"/>
            <a:ext cx="12192000" cy="6858000"/>
          </a:xfrm>
          <a:prstGeom prst="rect">
            <a:avLst/>
          </a:prstGeom>
          <a:noFill/>
          <a:ln w="9525">
            <a:noFill/>
          </a:ln>
        </p:spPr>
      </p:pic>
      <p:grpSp>
        <p:nvGrpSpPr>
          <p:cNvPr id="13314" name="组合 1"/>
          <p:cNvGrpSpPr/>
          <p:nvPr/>
        </p:nvGrpSpPr>
        <p:grpSpPr>
          <a:xfrm>
            <a:off x="211138" y="257175"/>
            <a:ext cx="558800" cy="463550"/>
            <a:chOff x="3448565" y="1912142"/>
            <a:chExt cx="4927433" cy="2485075"/>
          </a:xfrm>
        </p:grpSpPr>
        <p:cxnSp>
          <p:nvCxnSpPr>
            <p:cNvPr id="19" name="直接连接符 18"/>
            <p:cNvCxnSpPr/>
            <p:nvPr/>
          </p:nvCxnSpPr>
          <p:spPr>
            <a:xfrm>
              <a:off x="3773726" y="1912142"/>
              <a:ext cx="0" cy="798197"/>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3772566" y="1912142"/>
              <a:ext cx="4603432"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8364977" y="1912142"/>
              <a:ext cx="0" cy="386837"/>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V="1">
              <a:off x="8362673" y="3976971"/>
              <a:ext cx="0" cy="420246"/>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flipV="1">
              <a:off x="3814013" y="4397217"/>
              <a:ext cx="4549805"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H="1" flipV="1">
              <a:off x="3824904" y="3544871"/>
              <a:ext cx="0" cy="852346"/>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H="1">
              <a:off x="3448565" y="3544868"/>
              <a:ext cx="377483" cy="234209"/>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2" name="Text Box 1"/>
          <p:cNvSpPr txBox="1"/>
          <p:nvPr/>
        </p:nvSpPr>
        <p:spPr>
          <a:xfrm>
            <a:off x="4035425" y="260754"/>
            <a:ext cx="5597525" cy="706755"/>
          </a:xfrm>
          <a:prstGeom prst="rect">
            <a:avLst/>
          </a:prstGeom>
          <a:noFill/>
        </p:spPr>
        <p:txBody>
          <a:bodyPr wrap="square" rtlCol="0">
            <a:spAutoFit/>
          </a:bodyPr>
          <a:lstStyle/>
          <a:p>
            <a:r>
              <a:rPr lang="en-US" sz="4000" dirty="0">
                <a:sym typeface="+mn-ea"/>
              </a:rPr>
              <a:t>Architecture</a:t>
            </a:r>
            <a:endParaRPr lang="en-US" sz="4000" dirty="0"/>
          </a:p>
        </p:txBody>
      </p:sp>
      <p:sp>
        <p:nvSpPr>
          <p:cNvPr id="10250" name="文本框 28"/>
          <p:cNvSpPr txBox="1"/>
          <p:nvPr/>
        </p:nvSpPr>
        <p:spPr>
          <a:xfrm>
            <a:off x="290513" y="254000"/>
            <a:ext cx="3744912" cy="398780"/>
          </a:xfrm>
          <a:prstGeom prst="rect">
            <a:avLst/>
          </a:prstGeom>
          <a:noFill/>
          <a:ln w="9525">
            <a:noFill/>
          </a:ln>
        </p:spPr>
        <p:txBody>
          <a:bodyPr anchor="t">
            <a:spAutoFit/>
          </a:bodyPr>
          <a:lstStyle/>
          <a:p>
            <a:pPr>
              <a:buFont typeface="Arial" panose="020B0604020202020204" pitchFamily="34" charset="0"/>
            </a:pPr>
            <a:r>
              <a:rPr lang="en-US" altLang="zh-CN" sz="2000" dirty="0">
                <a:solidFill>
                  <a:srgbClr val="404040"/>
                </a:solidFill>
                <a:ea typeface="Calibri" panose="020F0502020204030204" pitchFamily="34" charset="0"/>
              </a:rPr>
              <a:t>Project Tracker</a:t>
            </a:r>
            <a:endParaRPr lang="zh-CN" altLang="en-US" sz="2000" dirty="0">
              <a:solidFill>
                <a:srgbClr val="404040"/>
              </a:solidFill>
              <a:ea typeface="Calibri" panose="020F0502020204030204" pitchFamily="34" charset="0"/>
            </a:endParaRPr>
          </a:p>
        </p:txBody>
      </p:sp>
      <p:sp>
        <p:nvSpPr>
          <p:cNvPr id="3" name="Oval 2"/>
          <p:cNvSpPr/>
          <p:nvPr/>
        </p:nvSpPr>
        <p:spPr>
          <a:xfrm>
            <a:off x="965200" y="2542683"/>
            <a:ext cx="2447636" cy="1551710"/>
          </a:xfrm>
          <a:prstGeom prst="ellipse">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Client</a:t>
            </a:r>
            <a:br>
              <a:rPr lang="en-US" dirty="0">
                <a:solidFill>
                  <a:schemeClr val="tx1"/>
                </a:solidFill>
              </a:rPr>
            </a:br>
            <a:r>
              <a:rPr lang="en-US" dirty="0">
                <a:solidFill>
                  <a:schemeClr val="tx1"/>
                </a:solidFill>
              </a:rPr>
              <a:t>(React)</a:t>
            </a:r>
          </a:p>
        </p:txBody>
      </p:sp>
      <p:sp>
        <p:nvSpPr>
          <p:cNvPr id="4" name="Rectangle 3"/>
          <p:cNvSpPr/>
          <p:nvPr/>
        </p:nvSpPr>
        <p:spPr>
          <a:xfrm>
            <a:off x="5361710" y="2653145"/>
            <a:ext cx="1930400" cy="1551710"/>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Server</a:t>
            </a:r>
          </a:p>
          <a:p>
            <a:pPr algn="ctr"/>
            <a:r>
              <a:rPr lang="en-US" dirty="0">
                <a:solidFill>
                  <a:schemeClr val="tx1"/>
                </a:solidFill>
              </a:rPr>
              <a:t>(Node.js)</a:t>
            </a:r>
          </a:p>
        </p:txBody>
      </p:sp>
      <p:sp>
        <p:nvSpPr>
          <p:cNvPr id="5" name="Rectangle 4"/>
          <p:cNvSpPr/>
          <p:nvPr/>
        </p:nvSpPr>
        <p:spPr>
          <a:xfrm>
            <a:off x="9356436" y="2595418"/>
            <a:ext cx="1930400" cy="1634837"/>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Data Base</a:t>
            </a:r>
          </a:p>
          <a:p>
            <a:pPr algn="ctr"/>
            <a:r>
              <a:rPr lang="en-US" dirty="0">
                <a:solidFill>
                  <a:schemeClr val="tx1"/>
                </a:solidFill>
              </a:rPr>
              <a:t>(Mongo DB)</a:t>
            </a:r>
          </a:p>
        </p:txBody>
      </p:sp>
      <p:sp>
        <p:nvSpPr>
          <p:cNvPr id="6" name="Arrow: Right 5"/>
          <p:cNvSpPr/>
          <p:nvPr/>
        </p:nvSpPr>
        <p:spPr>
          <a:xfrm>
            <a:off x="3569856" y="2868294"/>
            <a:ext cx="1634834" cy="260927"/>
          </a:xfrm>
          <a:prstGeom prst="rightArrow">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Arrow: Right 7"/>
          <p:cNvSpPr/>
          <p:nvPr/>
        </p:nvSpPr>
        <p:spPr>
          <a:xfrm rot="10800000">
            <a:off x="3569856" y="3454400"/>
            <a:ext cx="1634834" cy="260927"/>
          </a:xfrm>
          <a:prstGeom prst="rightArrow">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Arrow: Right 9"/>
          <p:cNvSpPr/>
          <p:nvPr/>
        </p:nvSpPr>
        <p:spPr>
          <a:xfrm>
            <a:off x="7506856" y="2876376"/>
            <a:ext cx="1634834" cy="260927"/>
          </a:xfrm>
          <a:prstGeom prst="rightArrow">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Arrow: Right 10"/>
          <p:cNvSpPr/>
          <p:nvPr/>
        </p:nvSpPr>
        <p:spPr>
          <a:xfrm rot="10800000">
            <a:off x="7506856" y="3456711"/>
            <a:ext cx="1634834" cy="260927"/>
          </a:xfrm>
          <a:prstGeom prst="rightArrow">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p:cNvSpPr/>
          <p:nvPr/>
        </p:nvSpPr>
        <p:spPr>
          <a:xfrm>
            <a:off x="1228436" y="4618182"/>
            <a:ext cx="1967346" cy="628073"/>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Port: 3001</a:t>
            </a:r>
            <a:endParaRPr lang="en-US" dirty="0"/>
          </a:p>
        </p:txBody>
      </p:sp>
      <p:sp>
        <p:nvSpPr>
          <p:cNvPr id="13" name="Rectangle 12"/>
          <p:cNvSpPr/>
          <p:nvPr/>
        </p:nvSpPr>
        <p:spPr>
          <a:xfrm>
            <a:off x="5343237" y="4618181"/>
            <a:ext cx="1967346" cy="628073"/>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Port: 4001</a:t>
            </a:r>
          </a:p>
        </p:txBody>
      </p:sp>
      <p:sp>
        <p:nvSpPr>
          <p:cNvPr id="14" name="Rectangle 13"/>
          <p:cNvSpPr/>
          <p:nvPr/>
        </p:nvSpPr>
        <p:spPr>
          <a:xfrm>
            <a:off x="9319490" y="4602018"/>
            <a:ext cx="1967346" cy="628073"/>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Port: 27017</a:t>
            </a:r>
            <a:endParaRPr lang="en-US" dirty="0"/>
          </a:p>
        </p:txBody>
      </p:sp>
    </p:spTree>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3" name="图片 3"/>
          <p:cNvPicPr>
            <a:picLocks noChangeAspect="1"/>
          </p:cNvPicPr>
          <p:nvPr/>
        </p:nvPicPr>
        <p:blipFill>
          <a:blip r:embed="rId2">
            <a:alphaModFix amt="40000"/>
          </a:blip>
          <a:srcRect l="5727" r="16841" b="26530"/>
          <a:stretch>
            <a:fillRect/>
          </a:stretch>
        </p:blipFill>
        <p:spPr>
          <a:xfrm>
            <a:off x="0" y="0"/>
            <a:ext cx="12192000" cy="6858000"/>
          </a:xfrm>
          <a:prstGeom prst="rect">
            <a:avLst/>
          </a:prstGeom>
          <a:noFill/>
          <a:ln w="9525">
            <a:noFill/>
          </a:ln>
        </p:spPr>
      </p:pic>
      <p:grpSp>
        <p:nvGrpSpPr>
          <p:cNvPr id="13314" name="组合 1"/>
          <p:cNvGrpSpPr/>
          <p:nvPr/>
        </p:nvGrpSpPr>
        <p:grpSpPr>
          <a:xfrm>
            <a:off x="211138" y="257175"/>
            <a:ext cx="558800" cy="463550"/>
            <a:chOff x="3448565" y="1912142"/>
            <a:chExt cx="4927433" cy="2485075"/>
          </a:xfrm>
        </p:grpSpPr>
        <p:cxnSp>
          <p:nvCxnSpPr>
            <p:cNvPr id="19" name="直接连接符 18"/>
            <p:cNvCxnSpPr/>
            <p:nvPr/>
          </p:nvCxnSpPr>
          <p:spPr>
            <a:xfrm>
              <a:off x="3773726" y="1912142"/>
              <a:ext cx="0" cy="798197"/>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3772566" y="1912142"/>
              <a:ext cx="4603432"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8364977" y="1912142"/>
              <a:ext cx="0" cy="386837"/>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V="1">
              <a:off x="8362673" y="3976971"/>
              <a:ext cx="0" cy="420246"/>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flipV="1">
              <a:off x="3814013" y="4397217"/>
              <a:ext cx="4549805"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H="1" flipV="1">
              <a:off x="3824904" y="3544871"/>
              <a:ext cx="0" cy="852346"/>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H="1">
              <a:off x="3448565" y="3544868"/>
              <a:ext cx="377483" cy="234209"/>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13322" name="文本框 28"/>
          <p:cNvSpPr txBox="1"/>
          <p:nvPr/>
        </p:nvSpPr>
        <p:spPr>
          <a:xfrm>
            <a:off x="290513" y="254000"/>
            <a:ext cx="3744912" cy="398780"/>
          </a:xfrm>
          <a:prstGeom prst="rect">
            <a:avLst/>
          </a:prstGeom>
          <a:noFill/>
          <a:ln w="9525">
            <a:noFill/>
          </a:ln>
        </p:spPr>
        <p:txBody>
          <a:bodyPr anchor="t">
            <a:spAutoFit/>
          </a:bodyPr>
          <a:lstStyle/>
          <a:p>
            <a:pPr>
              <a:buFont typeface="Arial" panose="020B0604020202020204" pitchFamily="34" charset="0"/>
            </a:pPr>
            <a:r>
              <a:rPr lang="en-US" altLang="zh-CN" sz="2000" dirty="0">
                <a:solidFill>
                  <a:srgbClr val="404040"/>
                </a:solidFill>
                <a:ea typeface="Calibri" panose="020F0502020204030204" pitchFamily="34" charset="0"/>
              </a:rPr>
              <a:t>Project Tracker</a:t>
            </a:r>
          </a:p>
        </p:txBody>
      </p:sp>
      <p:sp>
        <p:nvSpPr>
          <p:cNvPr id="2" name="Text Box 1"/>
          <p:cNvSpPr txBox="1"/>
          <p:nvPr/>
        </p:nvSpPr>
        <p:spPr>
          <a:xfrm>
            <a:off x="3807191" y="976373"/>
            <a:ext cx="5597525" cy="706755"/>
          </a:xfrm>
          <a:prstGeom prst="rect">
            <a:avLst/>
          </a:prstGeom>
          <a:noFill/>
        </p:spPr>
        <p:txBody>
          <a:bodyPr wrap="square" rtlCol="0">
            <a:spAutoFit/>
          </a:bodyPr>
          <a:lstStyle/>
          <a:p>
            <a:r>
              <a:rPr lang="en-US" sz="4000" b="1" dirty="0"/>
              <a:t>Components</a:t>
            </a:r>
          </a:p>
        </p:txBody>
      </p:sp>
      <p:sp>
        <p:nvSpPr>
          <p:cNvPr id="3" name="Text Box 2"/>
          <p:cNvSpPr txBox="1"/>
          <p:nvPr/>
        </p:nvSpPr>
        <p:spPr>
          <a:xfrm>
            <a:off x="683260" y="2006722"/>
            <a:ext cx="10708640" cy="4285920"/>
          </a:xfrm>
          <a:prstGeom prst="rect">
            <a:avLst/>
          </a:prstGeom>
          <a:noFill/>
        </p:spPr>
        <p:txBody>
          <a:bodyPr wrap="square" rtlCol="0">
            <a:noAutofit/>
          </a:bodyPr>
          <a:lstStyle/>
          <a:p>
            <a:pPr marL="342900" indent="-342900">
              <a:lnSpc>
                <a:spcPct val="130000"/>
              </a:lnSpc>
              <a:buFont typeface="Arial" panose="020B0604020202020204" pitchFamily="34" charset="0"/>
              <a:buChar char="•"/>
            </a:pPr>
            <a:r>
              <a:rPr lang="en-US" sz="2400" dirty="0"/>
              <a:t>User Registration</a:t>
            </a:r>
          </a:p>
          <a:p>
            <a:pPr marL="342900" indent="-342900">
              <a:lnSpc>
                <a:spcPct val="130000"/>
              </a:lnSpc>
              <a:buFont typeface="Arial" panose="020B0604020202020204" pitchFamily="34" charset="0"/>
              <a:buChar char="•"/>
            </a:pPr>
            <a:r>
              <a:rPr lang="en-US" sz="2400" dirty="0"/>
              <a:t>Admin User Creation</a:t>
            </a:r>
          </a:p>
          <a:p>
            <a:pPr marL="342900" indent="-342900">
              <a:lnSpc>
                <a:spcPct val="130000"/>
              </a:lnSpc>
              <a:buFont typeface="Arial" panose="020B0604020202020204" pitchFamily="34" charset="0"/>
              <a:buChar char="•"/>
            </a:pPr>
            <a:r>
              <a:rPr lang="en-US" sz="2400" dirty="0"/>
              <a:t>User Login</a:t>
            </a:r>
          </a:p>
          <a:p>
            <a:pPr marL="342900" indent="-342900">
              <a:lnSpc>
                <a:spcPct val="130000"/>
              </a:lnSpc>
              <a:buFont typeface="Arial" panose="020B0604020202020204" pitchFamily="34" charset="0"/>
              <a:buChar char="•"/>
            </a:pPr>
            <a:r>
              <a:rPr lang="en-US" sz="2400" dirty="0"/>
              <a:t>Users</a:t>
            </a:r>
          </a:p>
          <a:p>
            <a:pPr marL="342900" indent="-342900">
              <a:lnSpc>
                <a:spcPct val="130000"/>
              </a:lnSpc>
              <a:buFont typeface="Arial" panose="020B0604020202020204" pitchFamily="34" charset="0"/>
              <a:buChar char="•"/>
            </a:pPr>
            <a:r>
              <a:rPr lang="en-US" sz="2400" dirty="0"/>
              <a:t>Dashboard</a:t>
            </a:r>
          </a:p>
          <a:p>
            <a:pPr marL="342900" indent="-342900">
              <a:lnSpc>
                <a:spcPct val="130000"/>
              </a:lnSpc>
              <a:buFont typeface="Arial" panose="020B0604020202020204" pitchFamily="34" charset="0"/>
              <a:buChar char="•"/>
            </a:pPr>
            <a:r>
              <a:rPr lang="en-US" sz="2400" dirty="0"/>
              <a:t>Projects</a:t>
            </a:r>
          </a:p>
          <a:p>
            <a:pPr marL="342900" indent="-342900">
              <a:lnSpc>
                <a:spcPct val="130000"/>
              </a:lnSpc>
              <a:buFont typeface="Arial" panose="020B0604020202020204" pitchFamily="34" charset="0"/>
              <a:buChar char="•"/>
            </a:pPr>
            <a:r>
              <a:rPr lang="en-US" sz="2400" dirty="0"/>
              <a:t>Contracts</a:t>
            </a:r>
          </a:p>
          <a:p>
            <a:pPr marL="342900" indent="-342900">
              <a:lnSpc>
                <a:spcPct val="130000"/>
              </a:lnSpc>
              <a:buFont typeface="Arial" panose="020B0604020202020204" pitchFamily="34" charset="0"/>
              <a:buChar char="•"/>
            </a:pPr>
            <a:r>
              <a:rPr lang="en-US" sz="2400" dirty="0"/>
              <a:t>Employees </a:t>
            </a:r>
          </a:p>
          <a:p>
            <a:pPr marL="342900" indent="-342900">
              <a:lnSpc>
                <a:spcPct val="130000"/>
              </a:lnSpc>
              <a:buFont typeface="Arial" panose="020B0604020202020204" pitchFamily="34" charset="0"/>
              <a:buChar char="•"/>
            </a:pPr>
            <a:r>
              <a:rPr lang="en-US" sz="2400" dirty="0"/>
              <a:t>Settings</a:t>
            </a:r>
          </a:p>
        </p:txBody>
      </p:sp>
    </p:spTree>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3" name="图片 3"/>
          <p:cNvPicPr>
            <a:picLocks noChangeAspect="1"/>
          </p:cNvPicPr>
          <p:nvPr/>
        </p:nvPicPr>
        <p:blipFill>
          <a:blip r:embed="rId2">
            <a:alphaModFix amt="40000"/>
          </a:blip>
          <a:srcRect l="5727" r="16841" b="26530"/>
          <a:stretch>
            <a:fillRect/>
          </a:stretch>
        </p:blipFill>
        <p:spPr>
          <a:xfrm>
            <a:off x="0" y="0"/>
            <a:ext cx="12192000" cy="6858000"/>
          </a:xfrm>
          <a:prstGeom prst="rect">
            <a:avLst/>
          </a:prstGeom>
          <a:noFill/>
          <a:ln w="9525">
            <a:noFill/>
          </a:ln>
        </p:spPr>
      </p:pic>
      <p:grpSp>
        <p:nvGrpSpPr>
          <p:cNvPr id="13314" name="组合 1"/>
          <p:cNvGrpSpPr/>
          <p:nvPr/>
        </p:nvGrpSpPr>
        <p:grpSpPr>
          <a:xfrm>
            <a:off x="211138" y="257175"/>
            <a:ext cx="558800" cy="463550"/>
            <a:chOff x="3448565" y="1912142"/>
            <a:chExt cx="4927433" cy="2485075"/>
          </a:xfrm>
        </p:grpSpPr>
        <p:cxnSp>
          <p:nvCxnSpPr>
            <p:cNvPr id="19" name="直接连接符 18"/>
            <p:cNvCxnSpPr/>
            <p:nvPr/>
          </p:nvCxnSpPr>
          <p:spPr>
            <a:xfrm>
              <a:off x="3773726" y="1912142"/>
              <a:ext cx="0" cy="798197"/>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3772566" y="1912142"/>
              <a:ext cx="4603432"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8364977" y="1912142"/>
              <a:ext cx="0" cy="386837"/>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V="1">
              <a:off x="8362673" y="3976971"/>
              <a:ext cx="0" cy="420246"/>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flipV="1">
              <a:off x="3814013" y="4397217"/>
              <a:ext cx="4549805"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H="1" flipV="1">
              <a:off x="3824904" y="3544871"/>
              <a:ext cx="0" cy="852346"/>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H="1">
              <a:off x="3448565" y="3544868"/>
              <a:ext cx="377483" cy="234209"/>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13322" name="文本框 28"/>
          <p:cNvSpPr txBox="1"/>
          <p:nvPr/>
        </p:nvSpPr>
        <p:spPr>
          <a:xfrm>
            <a:off x="290513" y="254000"/>
            <a:ext cx="3744912" cy="398780"/>
          </a:xfrm>
          <a:prstGeom prst="rect">
            <a:avLst/>
          </a:prstGeom>
          <a:noFill/>
          <a:ln w="9525">
            <a:noFill/>
          </a:ln>
        </p:spPr>
        <p:txBody>
          <a:bodyPr anchor="t">
            <a:spAutoFit/>
          </a:bodyPr>
          <a:lstStyle/>
          <a:p>
            <a:pPr>
              <a:buFont typeface="Arial" panose="020B0604020202020204" pitchFamily="34" charset="0"/>
            </a:pPr>
            <a:r>
              <a:rPr lang="en-US" altLang="zh-CN" sz="2000" dirty="0">
                <a:solidFill>
                  <a:srgbClr val="404040"/>
                </a:solidFill>
                <a:ea typeface="Calibri" panose="020F0502020204030204" pitchFamily="34" charset="0"/>
              </a:rPr>
              <a:t>Project Tracker</a:t>
            </a:r>
          </a:p>
        </p:txBody>
      </p:sp>
      <p:sp>
        <p:nvSpPr>
          <p:cNvPr id="2" name="Text Box 1"/>
          <p:cNvSpPr txBox="1"/>
          <p:nvPr/>
        </p:nvSpPr>
        <p:spPr>
          <a:xfrm>
            <a:off x="3160973" y="158786"/>
            <a:ext cx="5597525" cy="707886"/>
          </a:xfrm>
          <a:prstGeom prst="rect">
            <a:avLst/>
          </a:prstGeom>
          <a:noFill/>
        </p:spPr>
        <p:txBody>
          <a:bodyPr wrap="square" rtlCol="0">
            <a:spAutoFit/>
          </a:bodyPr>
          <a:lstStyle/>
          <a:p>
            <a:r>
              <a:rPr lang="en-US" sz="4000" b="1" i="0" u="none" strike="noStrike" dirty="0">
                <a:solidFill>
                  <a:srgbClr val="000000"/>
                </a:solidFill>
                <a:effectLst/>
              </a:rPr>
              <a:t>User Registration</a:t>
            </a:r>
            <a:endParaRPr lang="en-US" sz="4000" b="1" dirty="0"/>
          </a:p>
        </p:txBody>
      </p:sp>
      <p:sp>
        <p:nvSpPr>
          <p:cNvPr id="3" name="Text Box 2"/>
          <p:cNvSpPr txBox="1"/>
          <p:nvPr/>
        </p:nvSpPr>
        <p:spPr>
          <a:xfrm>
            <a:off x="683260" y="836029"/>
            <a:ext cx="10708640" cy="6021971"/>
          </a:xfrm>
          <a:prstGeom prst="rect">
            <a:avLst/>
          </a:prstGeom>
          <a:noFill/>
        </p:spPr>
        <p:txBody>
          <a:bodyPr wrap="square" rtlCol="0">
            <a:noAutofit/>
          </a:bodyPr>
          <a:lstStyle/>
          <a:p>
            <a:pPr rtl="0" fontAlgn="base">
              <a:spcBef>
                <a:spcPts val="0"/>
              </a:spcBef>
              <a:spcAft>
                <a:spcPts val="0"/>
              </a:spcAft>
            </a:pPr>
            <a:r>
              <a:rPr lang="en-US" sz="2000" b="1" i="0" u="none" strike="noStrike" dirty="0">
                <a:effectLst/>
              </a:rPr>
              <a:t>Introduction</a:t>
            </a:r>
          </a:p>
          <a:p>
            <a:pPr marL="800100" lvl="1" indent="-342900">
              <a:spcBef>
                <a:spcPts val="0"/>
              </a:spcBef>
              <a:spcAft>
                <a:spcPts val="0"/>
              </a:spcAft>
              <a:buFont typeface="Arial" panose="020B0604020202020204" pitchFamily="34" charset="0"/>
              <a:buChar char="•"/>
            </a:pPr>
            <a:r>
              <a:rPr lang="en-US" sz="2000" b="0" i="0" u="none" strike="noStrike" dirty="0">
                <a:effectLst/>
              </a:rPr>
              <a:t>To access the application, an employee should register with their details.</a:t>
            </a:r>
          </a:p>
          <a:p>
            <a:pPr marL="800100" lvl="1" indent="-342900">
              <a:spcBef>
                <a:spcPts val="0"/>
              </a:spcBef>
              <a:spcAft>
                <a:spcPts val="0"/>
              </a:spcAft>
              <a:buFont typeface="Arial" panose="020B0604020202020204" pitchFamily="34" charset="0"/>
              <a:buChar char="•"/>
            </a:pPr>
            <a:r>
              <a:rPr lang="en-US" sz="2000" b="0" i="0" u="none" strike="noStrike" dirty="0">
                <a:effectLst/>
              </a:rPr>
              <a:t>Registered user is in active mode. </a:t>
            </a:r>
          </a:p>
          <a:p>
            <a:pPr marL="800100" lvl="1" indent="-342900">
              <a:spcBef>
                <a:spcPts val="0"/>
              </a:spcBef>
              <a:spcAft>
                <a:spcPts val="0"/>
              </a:spcAft>
              <a:buFont typeface="Arial" panose="020B0604020202020204" pitchFamily="34" charset="0"/>
              <a:buChar char="•"/>
            </a:pPr>
            <a:r>
              <a:rPr lang="en-US" sz="2000" b="0" i="0" u="none" strike="noStrike" dirty="0">
                <a:effectLst/>
              </a:rPr>
              <a:t>Only admin users/admin privilege users can activate the registered users.</a:t>
            </a:r>
            <a:endParaRPr lang="en-US" sz="2000" dirty="0"/>
          </a:p>
          <a:p>
            <a:pPr lvl="1">
              <a:spcBef>
                <a:spcPts val="0"/>
              </a:spcBef>
              <a:spcAft>
                <a:spcPts val="0"/>
              </a:spcAft>
            </a:pPr>
            <a:endParaRPr lang="en-US" sz="2000" b="0" i="0" u="none" strike="noStrike" dirty="0">
              <a:effectLst/>
            </a:endParaRPr>
          </a:p>
          <a:p>
            <a:pPr rtl="0" fontAlgn="base">
              <a:spcBef>
                <a:spcPts val="0"/>
              </a:spcBef>
              <a:spcAft>
                <a:spcPts val="0"/>
              </a:spcAft>
            </a:pPr>
            <a:r>
              <a:rPr lang="en-US" sz="2000" b="1" i="0" u="none" strike="noStrike" dirty="0">
                <a:effectLst/>
              </a:rPr>
              <a:t>Requirements</a:t>
            </a:r>
          </a:p>
          <a:p>
            <a:pPr rtl="0" fontAlgn="base">
              <a:spcBef>
                <a:spcPts val="0"/>
              </a:spcBef>
              <a:spcAft>
                <a:spcPts val="0"/>
              </a:spcAft>
            </a:pPr>
            <a:r>
              <a:rPr lang="en-US" sz="2000" dirty="0"/>
              <a:t>        </a:t>
            </a:r>
            <a:r>
              <a:rPr lang="en-US" sz="2000" b="0" i="0" u="none" strike="noStrike" dirty="0">
                <a:effectLst/>
              </a:rPr>
              <a:t>A register form will provide with following fields.</a:t>
            </a:r>
            <a:endParaRPr lang="en-US" sz="2000" dirty="0"/>
          </a:p>
          <a:p>
            <a:pPr marL="800100" lvl="1" indent="-342900">
              <a:spcBef>
                <a:spcPts val="0"/>
              </a:spcBef>
              <a:spcAft>
                <a:spcPts val="0"/>
              </a:spcAft>
              <a:buFont typeface="Arial" panose="020B0604020202020204" pitchFamily="34" charset="0"/>
              <a:buChar char="•"/>
            </a:pPr>
            <a:r>
              <a:rPr lang="en-US" sz="2000" b="0" i="0" u="none" strike="noStrike" dirty="0">
                <a:effectLst/>
              </a:rPr>
              <a:t>Username: Unique, no suggestions, error for duplicates.</a:t>
            </a:r>
          </a:p>
          <a:p>
            <a:pPr marL="800100" lvl="1" indent="-342900">
              <a:spcBef>
                <a:spcPts val="0"/>
              </a:spcBef>
              <a:spcAft>
                <a:spcPts val="0"/>
              </a:spcAft>
              <a:buFont typeface="Arial" panose="020B0604020202020204" pitchFamily="34" charset="0"/>
              <a:buChar char="•"/>
            </a:pPr>
            <a:r>
              <a:rPr lang="en-US" sz="2000" b="0" i="0" u="none" strike="noStrike" dirty="0">
                <a:effectLst/>
              </a:rPr>
              <a:t>Email: Valid format, case-insensitive, unique, error for duplicates.</a:t>
            </a:r>
          </a:p>
          <a:p>
            <a:pPr marL="800100" lvl="1" indent="-342900">
              <a:spcBef>
                <a:spcPts val="0"/>
              </a:spcBef>
              <a:spcAft>
                <a:spcPts val="0"/>
              </a:spcAft>
              <a:buFont typeface="Arial" panose="020B0604020202020204" pitchFamily="34" charset="0"/>
              <a:buChar char="•"/>
            </a:pPr>
            <a:r>
              <a:rPr lang="en-US" sz="2000" b="0" i="0" u="none" strike="noStrike" dirty="0">
                <a:effectLst/>
              </a:rPr>
              <a:t>Password: Min 8 characters, enforce complexity (uppercase, lowercase, digit, special symbol), masked input, error for invalid passwords, no suggestions.</a:t>
            </a:r>
          </a:p>
          <a:p>
            <a:pPr marL="800100" lvl="1" indent="-342900">
              <a:spcBef>
                <a:spcPts val="0"/>
              </a:spcBef>
              <a:spcAft>
                <a:spcPts val="0"/>
              </a:spcAft>
              <a:buFont typeface="Arial" panose="020B0604020202020204" pitchFamily="34" charset="0"/>
              <a:buChar char="•"/>
            </a:pPr>
            <a:r>
              <a:rPr lang="en-US" sz="2000" b="0" i="0" u="none" strike="noStrike" dirty="0">
                <a:effectLst/>
              </a:rPr>
              <a:t>Confirm Password: Must match password, error for mismatch.</a:t>
            </a:r>
          </a:p>
          <a:p>
            <a:pPr marL="800100" lvl="1" indent="-342900">
              <a:spcBef>
                <a:spcPts val="0"/>
              </a:spcBef>
              <a:spcAft>
                <a:spcPts val="0"/>
              </a:spcAft>
              <a:buFont typeface="Arial" panose="020B0604020202020204" pitchFamily="34" charset="0"/>
              <a:buChar char="•"/>
            </a:pPr>
            <a:r>
              <a:rPr lang="en-US" sz="2000" b="0" i="0" u="none" strike="noStrike" dirty="0">
                <a:effectLst/>
              </a:rPr>
              <a:t>Login Link: Navigate to the login page and Clear the login form upon click.</a:t>
            </a:r>
          </a:p>
          <a:p>
            <a:pPr marL="800100" lvl="1" indent="-342900">
              <a:spcBef>
                <a:spcPts val="0"/>
              </a:spcBef>
              <a:spcAft>
                <a:spcPts val="0"/>
              </a:spcAft>
              <a:buFont typeface="Arial" panose="020B0604020202020204" pitchFamily="34" charset="0"/>
              <a:buChar char="•"/>
            </a:pPr>
            <a:r>
              <a:rPr lang="en-US" sz="2000" b="0" i="0" u="none" strike="noStrike" dirty="0">
                <a:effectLst/>
              </a:rPr>
              <a:t>Register Button: Validate payload and show proper registration status.</a:t>
            </a:r>
          </a:p>
          <a:p>
            <a:pPr rtl="0" fontAlgn="base">
              <a:spcBef>
                <a:spcPts val="0"/>
              </a:spcBef>
              <a:spcAft>
                <a:spcPts val="0"/>
              </a:spcAft>
            </a:pPr>
            <a:endParaRPr lang="en-US" sz="2000" b="1" i="0" u="none" strike="noStrike" dirty="0">
              <a:effectLst/>
            </a:endParaRPr>
          </a:p>
          <a:p>
            <a:pPr rtl="0" fontAlgn="base">
              <a:spcBef>
                <a:spcPts val="0"/>
              </a:spcBef>
              <a:spcAft>
                <a:spcPts val="0"/>
              </a:spcAft>
            </a:pPr>
            <a:r>
              <a:rPr lang="en-US" sz="2000" b="1" i="0" u="none" strike="noStrike" dirty="0">
                <a:effectLst/>
              </a:rPr>
              <a:t>User story</a:t>
            </a:r>
          </a:p>
          <a:p>
            <a:pPr rtl="0" fontAlgn="base">
              <a:spcBef>
                <a:spcPts val="0"/>
              </a:spcBef>
              <a:spcAft>
                <a:spcPts val="0"/>
              </a:spcAft>
            </a:pPr>
            <a:r>
              <a:rPr lang="en-US" sz="2000" b="1" dirty="0"/>
              <a:t>	</a:t>
            </a:r>
            <a:r>
              <a:rPr lang="en-US" sz="2000" b="0" i="0" u="none" strike="noStrike" dirty="0">
                <a:effectLst/>
              </a:rPr>
              <a:t> As an employee, I want to sign up for a new user account on the platform so that I can access its features and functionalities. I will need to provide a distinct username, email address, and password</a:t>
            </a:r>
            <a:endParaRPr lang="en-US" sz="2000" b="1" i="0" u="none" strike="noStrike" dirty="0">
              <a:effectLst/>
            </a:endParaRPr>
          </a:p>
          <a:p>
            <a:pPr rtl="0" fontAlgn="base">
              <a:spcBef>
                <a:spcPts val="0"/>
              </a:spcBef>
              <a:spcAft>
                <a:spcPts val="0"/>
              </a:spcAft>
              <a:buFont typeface="Arial" panose="020B0604020202020204" pitchFamily="34" charset="0"/>
              <a:buChar char="•"/>
            </a:pPr>
            <a:endParaRPr lang="en-US" sz="2000" b="0" i="0" u="none" strike="noStrike" dirty="0">
              <a:effectLst/>
            </a:endParaRPr>
          </a:p>
          <a:p>
            <a:pPr marL="342900" indent="-342900">
              <a:lnSpc>
                <a:spcPct val="130000"/>
              </a:lnSpc>
              <a:buFont typeface="Arial" panose="020B0604020202020204" pitchFamily="34" charset="0"/>
              <a:buChar char="•"/>
            </a:pPr>
            <a:endParaRPr lang="en-US" sz="2000" dirty="0"/>
          </a:p>
          <a:p>
            <a:pPr marL="342900" indent="-342900">
              <a:lnSpc>
                <a:spcPct val="130000"/>
              </a:lnSpc>
              <a:buFont typeface="Arial" panose="020B0604020202020204" pitchFamily="34" charset="0"/>
              <a:buChar char="•"/>
            </a:pPr>
            <a:endParaRPr lang="en-US" sz="2000" dirty="0"/>
          </a:p>
        </p:txBody>
      </p:sp>
    </p:spTree>
  </p:cSld>
  <p:clrMapOvr>
    <a:masterClrMapping/>
  </p:clrMapOvr>
  <p:transition spd="slow">
    <p:wip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49</TotalTime>
  <Words>2866</Words>
  <Application>Microsoft Office PowerPoint</Application>
  <PresentationFormat>Widescreen</PresentationFormat>
  <Paragraphs>405</Paragraphs>
  <Slides>60</Slides>
  <Notes>0</Notes>
  <HiddenSlides>0</HiddenSlides>
  <MMClips>7</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60</vt:i4>
      </vt:variant>
    </vt:vector>
  </HeadingPairs>
  <TitlesOfParts>
    <vt:vector size="68" baseType="lpstr">
      <vt:lpstr>Aptos</vt:lpstr>
      <vt:lpstr>Arial</vt:lpstr>
      <vt:lpstr>Calibri</vt:lpstr>
      <vt:lpstr>Calibri Light</vt:lpstr>
      <vt:lpstr>Courier New</vt:lpstr>
      <vt:lpstr>Times New Roman</vt:lpstr>
      <vt:lpstr>Wingdings</vt:lpstr>
      <vt:lpstr>Office Theme</vt:lpstr>
      <vt:lpstr>PowerPoint Presentation</vt:lpstr>
      <vt:lpstr>PowerPoint Presentation</vt:lpstr>
      <vt:lpstr>PowerPoint Presentation</vt:lpstr>
      <vt:lpstr>Outline</vt:lpstr>
      <vt:lpstr>PowerPoint Presentation</vt:lpstr>
      <vt:lpstr>PowerPoint Presentation</vt:lpstr>
      <vt:lpstr>PowerPoint Presentation</vt:lpstr>
      <vt:lpstr>PowerPoint Presentation</vt:lpstr>
      <vt:lpstr>PowerPoint Presentation</vt:lpstr>
      <vt:lpstr>Register Form UI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Users Tab UI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Employee UI</vt:lpstr>
      <vt:lpstr>Employee UI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ZhuLong</dc:creator>
  <cp:lastModifiedBy>Aneesh Dangeti</cp:lastModifiedBy>
  <cp:revision>73</cp:revision>
  <dcterms:created xsi:type="dcterms:W3CDTF">2016-01-13T03:02:00Z</dcterms:created>
  <dcterms:modified xsi:type="dcterms:W3CDTF">2024-04-18T04:03:20Z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1033-12.2.0.13472</vt:lpwstr>
  </property>
  <property fmtid="{D5CDD505-2E9C-101B-9397-08002B2CF9AE}" pid="3" name="ICV">
    <vt:lpwstr>27E5A340CCFC498FB4E7B72027092861_11</vt:lpwstr>
  </property>
</Properties>
</file>